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notesMasterIdLst>
    <p:notesMasterId r:id="rId24"/>
  </p:notesMasterIdLst>
  <p:sldIdLst>
    <p:sldId id="256" r:id="rId2"/>
    <p:sldId id="513" r:id="rId3"/>
    <p:sldId id="416" r:id="rId4"/>
    <p:sldId id="537" r:id="rId5"/>
    <p:sldId id="526" r:id="rId6"/>
    <p:sldId id="502" r:id="rId7"/>
    <p:sldId id="503" r:id="rId8"/>
    <p:sldId id="504" r:id="rId9"/>
    <p:sldId id="506" r:id="rId10"/>
    <p:sldId id="528" r:id="rId11"/>
    <p:sldId id="530" r:id="rId12"/>
    <p:sldId id="474" r:id="rId13"/>
    <p:sldId id="521" r:id="rId14"/>
    <p:sldId id="524" r:id="rId15"/>
    <p:sldId id="525" r:id="rId16"/>
    <p:sldId id="475" r:id="rId17"/>
    <p:sldId id="476" r:id="rId18"/>
    <p:sldId id="518" r:id="rId19"/>
    <p:sldId id="482" r:id="rId20"/>
    <p:sldId id="519" r:id="rId21"/>
    <p:sldId id="520" r:id="rId22"/>
    <p:sldId id="484" r:id="rId23"/>
  </p:sldIdLst>
  <p:sldSz cx="9144000" cy="6858000" type="screen4x3"/>
  <p:notesSz cx="6797675" cy="9926638"/>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4" autoAdjust="0"/>
    <p:restoredTop sz="85125" autoAdjust="0"/>
  </p:normalViewPr>
  <p:slideViewPr>
    <p:cSldViewPr>
      <p:cViewPr varScale="1">
        <p:scale>
          <a:sx n="70" d="100"/>
          <a:sy n="70" d="100"/>
        </p:scale>
        <p:origin x="1152"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ceciliar\Dropbox\Consultor&#237;as%20y%20otros\CEPAL%20curso%20protecci&#243;n%20social\graficos%20y%20dem&#225;s%20para%20ppts\brechas%20cecchini%20filgueira%20roble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ceciliar\Dropbox\Consultor&#237;as%20y%20otros\CEPAL%20curso%20protecci&#243;n%20social\graficos%20y%20dem&#225;s%20para%20ppts\brechas%20cecchini%20filgueira%20robl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Hoja1!$D$4</c:f>
              <c:strCache>
                <c:ptCount val="1"/>
                <c:pt idx="0">
                  <c:v>PIB per cápita (en dólares del 2005)</c:v>
                </c:pt>
              </c:strCache>
            </c:strRef>
          </c:tx>
          <c:spPr>
            <a:solidFill>
              <a:schemeClr val="accent1"/>
            </a:solidFill>
            <a:ln>
              <a:noFill/>
            </a:ln>
            <a:effectLst/>
          </c:spPr>
          <c:invertIfNegative val="0"/>
          <c:cat>
            <c:strRef>
              <c:f>Hoja1!$C$5:$C$7</c:f>
              <c:strCache>
                <c:ptCount val="3"/>
                <c:pt idx="0">
                  <c:v>Brechas modestas</c:v>
                </c:pt>
                <c:pt idx="1">
                  <c:v>Brechas moderadas</c:v>
                </c:pt>
                <c:pt idx="2">
                  <c:v>Brechas severas</c:v>
                </c:pt>
              </c:strCache>
            </c:strRef>
          </c:cat>
          <c:val>
            <c:numRef>
              <c:f>Hoja1!$D$5:$D$7</c:f>
              <c:numCache>
                <c:formatCode>General</c:formatCode>
                <c:ptCount val="3"/>
                <c:pt idx="0">
                  <c:v>7561</c:v>
                </c:pt>
                <c:pt idx="1">
                  <c:v>4928</c:v>
                </c:pt>
                <c:pt idx="2">
                  <c:v>1880</c:v>
                </c:pt>
              </c:numCache>
            </c:numRef>
          </c:val>
          <c:extLst xmlns:c16r2="http://schemas.microsoft.com/office/drawing/2015/06/chart">
            <c:ext xmlns:c16="http://schemas.microsoft.com/office/drawing/2014/chart" uri="{C3380CC4-5D6E-409C-BE32-E72D297353CC}">
              <c16:uniqueId val="{00000000-FB79-412E-8C1D-A3B30CA68E1E}"/>
            </c:ext>
          </c:extLst>
        </c:ser>
        <c:dLbls>
          <c:showLegendKey val="0"/>
          <c:showVal val="0"/>
          <c:showCatName val="0"/>
          <c:showSerName val="0"/>
          <c:showPercent val="0"/>
          <c:showBubbleSize val="0"/>
        </c:dLbls>
        <c:gapWidth val="219"/>
        <c:overlap val="-27"/>
        <c:axId val="81948496"/>
        <c:axId val="81951760"/>
      </c:barChart>
      <c:catAx>
        <c:axId val="81948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endParaRPr lang="en-US"/>
          </a:p>
        </c:txPr>
        <c:crossAx val="81951760"/>
        <c:crosses val="autoZero"/>
        <c:auto val="1"/>
        <c:lblAlgn val="ctr"/>
        <c:lblOffset val="100"/>
        <c:noMultiLvlLbl val="0"/>
      </c:catAx>
      <c:valAx>
        <c:axId val="819517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819484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Hoja1!$D$10</c:f>
              <c:strCache>
                <c:ptCount val="1"/>
                <c:pt idx="0">
                  <c:v>Tasa de dependencia (2010)</c:v>
                </c:pt>
              </c:strCache>
            </c:strRef>
          </c:tx>
          <c:spPr>
            <a:solidFill>
              <a:schemeClr val="accent1"/>
            </a:solidFill>
            <a:ln>
              <a:noFill/>
            </a:ln>
            <a:effectLst/>
          </c:spPr>
          <c:invertIfNegative val="0"/>
          <c:cat>
            <c:strRef>
              <c:f>Hoja1!$C$11:$C$13</c:f>
              <c:strCache>
                <c:ptCount val="3"/>
                <c:pt idx="0">
                  <c:v>Brechas modestas</c:v>
                </c:pt>
                <c:pt idx="1">
                  <c:v>Brechas moderadas</c:v>
                </c:pt>
                <c:pt idx="2">
                  <c:v>Brechas severas</c:v>
                </c:pt>
              </c:strCache>
            </c:strRef>
          </c:cat>
          <c:val>
            <c:numRef>
              <c:f>Hoja1!$D$11:$D$13</c:f>
              <c:numCache>
                <c:formatCode>General</c:formatCode>
                <c:ptCount val="3"/>
                <c:pt idx="0">
                  <c:v>49.5</c:v>
                </c:pt>
                <c:pt idx="1">
                  <c:v>56.9</c:v>
                </c:pt>
                <c:pt idx="2">
                  <c:v>69</c:v>
                </c:pt>
              </c:numCache>
            </c:numRef>
          </c:val>
          <c:extLst xmlns:c16r2="http://schemas.microsoft.com/office/drawing/2015/06/chart">
            <c:ext xmlns:c16="http://schemas.microsoft.com/office/drawing/2014/chart" uri="{C3380CC4-5D6E-409C-BE32-E72D297353CC}">
              <c16:uniqueId val="{00000000-54C1-4C74-B759-2DEEF73166F3}"/>
            </c:ext>
          </c:extLst>
        </c:ser>
        <c:ser>
          <c:idx val="1"/>
          <c:order val="1"/>
          <c:tx>
            <c:strRef>
              <c:f>Hoja1!$E$10</c:f>
              <c:strCache>
                <c:ptCount val="1"/>
                <c:pt idx="0">
                  <c:v>Tasa de dependencia infantil</c:v>
                </c:pt>
              </c:strCache>
            </c:strRef>
          </c:tx>
          <c:spPr>
            <a:solidFill>
              <a:schemeClr val="accent2"/>
            </a:solidFill>
            <a:ln>
              <a:noFill/>
            </a:ln>
            <a:effectLst/>
          </c:spPr>
          <c:invertIfNegative val="0"/>
          <c:cat>
            <c:strRef>
              <c:f>Hoja1!$C$11:$C$13</c:f>
              <c:strCache>
                <c:ptCount val="3"/>
                <c:pt idx="0">
                  <c:v>Brechas modestas</c:v>
                </c:pt>
                <c:pt idx="1">
                  <c:v>Brechas moderadas</c:v>
                </c:pt>
                <c:pt idx="2">
                  <c:v>Brechas severas</c:v>
                </c:pt>
              </c:strCache>
            </c:strRef>
          </c:cat>
          <c:val>
            <c:numRef>
              <c:f>Hoja1!$E$11:$E$13</c:f>
              <c:numCache>
                <c:formatCode>General</c:formatCode>
                <c:ptCount val="3"/>
                <c:pt idx="0">
                  <c:v>36.1</c:v>
                </c:pt>
                <c:pt idx="1">
                  <c:v>47.1</c:v>
                </c:pt>
                <c:pt idx="2">
                  <c:v>60.6</c:v>
                </c:pt>
              </c:numCache>
            </c:numRef>
          </c:val>
          <c:extLst xmlns:c16r2="http://schemas.microsoft.com/office/drawing/2015/06/chart">
            <c:ext xmlns:c16="http://schemas.microsoft.com/office/drawing/2014/chart" uri="{C3380CC4-5D6E-409C-BE32-E72D297353CC}">
              <c16:uniqueId val="{00000001-54C1-4C74-B759-2DEEF73166F3}"/>
            </c:ext>
          </c:extLst>
        </c:ser>
        <c:ser>
          <c:idx val="2"/>
          <c:order val="2"/>
          <c:tx>
            <c:strRef>
              <c:f>Hoja1!$F$10</c:f>
              <c:strCache>
                <c:ptCount val="1"/>
                <c:pt idx="0">
                  <c:v>Tasa de dependencia de adultos de 65 años y más</c:v>
                </c:pt>
              </c:strCache>
            </c:strRef>
          </c:tx>
          <c:spPr>
            <a:solidFill>
              <a:schemeClr val="accent3"/>
            </a:solidFill>
            <a:ln>
              <a:noFill/>
            </a:ln>
            <a:effectLst/>
          </c:spPr>
          <c:invertIfNegative val="0"/>
          <c:cat>
            <c:strRef>
              <c:f>Hoja1!$C$11:$C$13</c:f>
              <c:strCache>
                <c:ptCount val="3"/>
                <c:pt idx="0">
                  <c:v>Brechas modestas</c:v>
                </c:pt>
                <c:pt idx="1">
                  <c:v>Brechas moderadas</c:v>
                </c:pt>
                <c:pt idx="2">
                  <c:v>Brechas severas</c:v>
                </c:pt>
              </c:strCache>
            </c:strRef>
          </c:cat>
          <c:val>
            <c:numRef>
              <c:f>Hoja1!$F$11:$F$13</c:f>
              <c:numCache>
                <c:formatCode>General</c:formatCode>
                <c:ptCount val="3"/>
                <c:pt idx="0">
                  <c:v>13.4</c:v>
                </c:pt>
                <c:pt idx="1">
                  <c:v>9.9</c:v>
                </c:pt>
                <c:pt idx="2">
                  <c:v>8.4</c:v>
                </c:pt>
              </c:numCache>
            </c:numRef>
          </c:val>
          <c:extLst xmlns:c16r2="http://schemas.microsoft.com/office/drawing/2015/06/chart">
            <c:ext xmlns:c16="http://schemas.microsoft.com/office/drawing/2014/chart" uri="{C3380CC4-5D6E-409C-BE32-E72D297353CC}">
              <c16:uniqueId val="{00000002-54C1-4C74-B759-2DEEF73166F3}"/>
            </c:ext>
          </c:extLst>
        </c:ser>
        <c:ser>
          <c:idx val="3"/>
          <c:order val="3"/>
          <c:tx>
            <c:strRef>
              <c:f>Hoja1!$G$10</c:f>
              <c:strCache>
                <c:ptCount val="1"/>
                <c:pt idx="0">
                  <c:v>Incidencia de la pobreza (%)</c:v>
                </c:pt>
              </c:strCache>
            </c:strRef>
          </c:tx>
          <c:spPr>
            <a:solidFill>
              <a:schemeClr val="accent4"/>
            </a:solidFill>
            <a:ln>
              <a:noFill/>
            </a:ln>
            <a:effectLst/>
          </c:spPr>
          <c:invertIfNegative val="0"/>
          <c:cat>
            <c:strRef>
              <c:f>Hoja1!$C$11:$C$13</c:f>
              <c:strCache>
                <c:ptCount val="3"/>
                <c:pt idx="0">
                  <c:v>Brechas modestas</c:v>
                </c:pt>
                <c:pt idx="1">
                  <c:v>Brechas moderadas</c:v>
                </c:pt>
                <c:pt idx="2">
                  <c:v>Brechas severas</c:v>
                </c:pt>
              </c:strCache>
            </c:strRef>
          </c:cat>
          <c:val>
            <c:numRef>
              <c:f>Hoja1!$G$11:$G$13</c:f>
              <c:numCache>
                <c:formatCode>General</c:formatCode>
                <c:ptCount val="3"/>
                <c:pt idx="0">
                  <c:v>15.3</c:v>
                </c:pt>
                <c:pt idx="1">
                  <c:v>33.4</c:v>
                </c:pt>
                <c:pt idx="2">
                  <c:v>52</c:v>
                </c:pt>
              </c:numCache>
            </c:numRef>
          </c:val>
          <c:extLst xmlns:c16r2="http://schemas.microsoft.com/office/drawing/2015/06/chart">
            <c:ext xmlns:c16="http://schemas.microsoft.com/office/drawing/2014/chart" uri="{C3380CC4-5D6E-409C-BE32-E72D297353CC}">
              <c16:uniqueId val="{00000003-54C1-4C74-B759-2DEEF73166F3}"/>
            </c:ext>
          </c:extLst>
        </c:ser>
        <c:dLbls>
          <c:showLegendKey val="0"/>
          <c:showVal val="0"/>
          <c:showCatName val="0"/>
          <c:showSerName val="0"/>
          <c:showPercent val="0"/>
          <c:showBubbleSize val="0"/>
        </c:dLbls>
        <c:gapWidth val="219"/>
        <c:overlap val="-27"/>
        <c:axId val="81946320"/>
        <c:axId val="81957744"/>
      </c:barChart>
      <c:catAx>
        <c:axId val="81946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endParaRPr lang="en-US"/>
          </a:p>
        </c:txPr>
        <c:crossAx val="81957744"/>
        <c:crosses val="autoZero"/>
        <c:auto val="1"/>
        <c:lblAlgn val="ctr"/>
        <c:lblOffset val="100"/>
        <c:noMultiLvlLbl val="0"/>
      </c:catAx>
      <c:valAx>
        <c:axId val="819577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819463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Hoja1!$D$16</c:f>
              <c:strCache>
                <c:ptCount val="1"/>
                <c:pt idx="0">
                  <c:v>Ingresos tributarios (en % del PIB)</c:v>
                </c:pt>
              </c:strCache>
            </c:strRef>
          </c:tx>
          <c:spPr>
            <a:solidFill>
              <a:schemeClr val="accent1"/>
            </a:solidFill>
            <a:ln>
              <a:noFill/>
            </a:ln>
            <a:effectLst/>
          </c:spPr>
          <c:invertIfNegative val="0"/>
          <c:cat>
            <c:strRef>
              <c:f>Hoja1!$C$17:$C$19</c:f>
              <c:strCache>
                <c:ptCount val="3"/>
                <c:pt idx="0">
                  <c:v>Brechas modestas</c:v>
                </c:pt>
                <c:pt idx="1">
                  <c:v>Brechas moderadas</c:v>
                </c:pt>
                <c:pt idx="2">
                  <c:v>Brechas severas</c:v>
                </c:pt>
              </c:strCache>
            </c:strRef>
          </c:cat>
          <c:val>
            <c:numRef>
              <c:f>Hoja1!$D$17:$D$19</c:f>
              <c:numCache>
                <c:formatCode>General</c:formatCode>
                <c:ptCount val="3"/>
                <c:pt idx="0">
                  <c:v>24.1</c:v>
                </c:pt>
                <c:pt idx="1">
                  <c:v>15.9</c:v>
                </c:pt>
                <c:pt idx="2">
                  <c:v>16.899999999999999</c:v>
                </c:pt>
              </c:numCache>
            </c:numRef>
          </c:val>
          <c:extLst xmlns:c16r2="http://schemas.microsoft.com/office/drawing/2015/06/chart">
            <c:ext xmlns:c16="http://schemas.microsoft.com/office/drawing/2014/chart" uri="{C3380CC4-5D6E-409C-BE32-E72D297353CC}">
              <c16:uniqueId val="{00000000-1290-4E86-AAFB-29D36D383C19}"/>
            </c:ext>
          </c:extLst>
        </c:ser>
        <c:ser>
          <c:idx val="1"/>
          <c:order val="1"/>
          <c:tx>
            <c:strRef>
              <c:f>Hoja1!$E$16</c:f>
              <c:strCache>
                <c:ptCount val="1"/>
                <c:pt idx="0">
                  <c:v>Gasto público social (en % del PIB)</c:v>
                </c:pt>
              </c:strCache>
            </c:strRef>
          </c:tx>
          <c:spPr>
            <a:solidFill>
              <a:schemeClr val="accent2"/>
            </a:solidFill>
            <a:ln>
              <a:noFill/>
            </a:ln>
            <a:effectLst/>
          </c:spPr>
          <c:invertIfNegative val="0"/>
          <c:cat>
            <c:strRef>
              <c:f>Hoja1!$C$17:$C$19</c:f>
              <c:strCache>
                <c:ptCount val="3"/>
                <c:pt idx="0">
                  <c:v>Brechas modestas</c:v>
                </c:pt>
                <c:pt idx="1">
                  <c:v>Brechas moderadas</c:v>
                </c:pt>
                <c:pt idx="2">
                  <c:v>Brechas severas</c:v>
                </c:pt>
              </c:strCache>
            </c:strRef>
          </c:cat>
          <c:val>
            <c:numRef>
              <c:f>Hoja1!$E$17:$E$19</c:f>
              <c:numCache>
                <c:formatCode>General</c:formatCode>
                <c:ptCount val="3"/>
                <c:pt idx="0">
                  <c:v>22.2</c:v>
                </c:pt>
                <c:pt idx="1">
                  <c:v>9.7000000000000011</c:v>
                </c:pt>
                <c:pt idx="2">
                  <c:v>10.8</c:v>
                </c:pt>
              </c:numCache>
            </c:numRef>
          </c:val>
          <c:extLst xmlns:c16r2="http://schemas.microsoft.com/office/drawing/2015/06/chart">
            <c:ext xmlns:c16="http://schemas.microsoft.com/office/drawing/2014/chart" uri="{C3380CC4-5D6E-409C-BE32-E72D297353CC}">
              <c16:uniqueId val="{00000001-1290-4E86-AAFB-29D36D383C19}"/>
            </c:ext>
          </c:extLst>
        </c:ser>
        <c:dLbls>
          <c:showLegendKey val="0"/>
          <c:showVal val="0"/>
          <c:showCatName val="0"/>
          <c:showSerName val="0"/>
          <c:showPercent val="0"/>
          <c:showBubbleSize val="0"/>
        </c:dLbls>
        <c:gapWidth val="219"/>
        <c:overlap val="-27"/>
        <c:axId val="81959920"/>
        <c:axId val="81960464"/>
      </c:barChart>
      <c:catAx>
        <c:axId val="81959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endParaRPr lang="en-US"/>
          </a:p>
        </c:txPr>
        <c:crossAx val="81960464"/>
        <c:crosses val="autoZero"/>
        <c:auto val="1"/>
        <c:lblAlgn val="ctr"/>
        <c:lblOffset val="100"/>
        <c:noMultiLvlLbl val="0"/>
      </c:catAx>
      <c:valAx>
        <c:axId val="819604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819599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Hoja1!$F$16</c:f>
              <c:strCache>
                <c:ptCount val="1"/>
                <c:pt idx="0">
                  <c:v>Gasto público social p/hab (en USD)</c:v>
                </c:pt>
              </c:strCache>
            </c:strRef>
          </c:tx>
          <c:spPr>
            <a:solidFill>
              <a:schemeClr val="accent1"/>
            </a:solidFill>
            <a:ln>
              <a:noFill/>
            </a:ln>
            <a:effectLst/>
          </c:spPr>
          <c:invertIfNegative val="0"/>
          <c:cat>
            <c:strRef>
              <c:f>Hoja1!$C$17:$C$19</c:f>
              <c:strCache>
                <c:ptCount val="3"/>
                <c:pt idx="0">
                  <c:v>Brechas modestas</c:v>
                </c:pt>
                <c:pt idx="1">
                  <c:v>Brechas moderadas</c:v>
                </c:pt>
                <c:pt idx="2">
                  <c:v>Brechas severas</c:v>
                </c:pt>
              </c:strCache>
            </c:strRef>
          </c:cat>
          <c:val>
            <c:numRef>
              <c:f>Hoja1!$F$17:$F$19</c:f>
              <c:numCache>
                <c:formatCode>General</c:formatCode>
                <c:ptCount val="3"/>
                <c:pt idx="0">
                  <c:v>1558</c:v>
                </c:pt>
                <c:pt idx="1">
                  <c:v>490</c:v>
                </c:pt>
                <c:pt idx="2">
                  <c:v>218</c:v>
                </c:pt>
              </c:numCache>
            </c:numRef>
          </c:val>
          <c:extLst xmlns:c16r2="http://schemas.microsoft.com/office/drawing/2015/06/chart">
            <c:ext xmlns:c16="http://schemas.microsoft.com/office/drawing/2014/chart" uri="{C3380CC4-5D6E-409C-BE32-E72D297353CC}">
              <c16:uniqueId val="{00000000-0334-4CE3-8522-BFC73CBBCE00}"/>
            </c:ext>
          </c:extLst>
        </c:ser>
        <c:dLbls>
          <c:showLegendKey val="0"/>
          <c:showVal val="0"/>
          <c:showCatName val="0"/>
          <c:showSerName val="0"/>
          <c:showPercent val="0"/>
          <c:showBubbleSize val="0"/>
        </c:dLbls>
        <c:gapWidth val="219"/>
        <c:overlap val="-27"/>
        <c:axId val="81947952"/>
        <c:axId val="81951216"/>
      </c:barChart>
      <c:catAx>
        <c:axId val="81947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endParaRPr lang="en-US"/>
          </a:p>
        </c:txPr>
        <c:crossAx val="81951216"/>
        <c:crosses val="autoZero"/>
        <c:auto val="1"/>
        <c:lblAlgn val="ctr"/>
        <c:lblOffset val="100"/>
        <c:noMultiLvlLbl val="0"/>
      </c:catAx>
      <c:valAx>
        <c:axId val="819512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endParaRPr lang="en-US"/>
          </a:p>
        </c:txPr>
        <c:crossAx val="81947952"/>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Hoja1!$D$22</c:f>
              <c:strCache>
                <c:ptCount val="1"/>
                <c:pt idx="0">
                  <c:v>Cobertura pensiones (pob. 65 y más)</c:v>
                </c:pt>
              </c:strCache>
            </c:strRef>
          </c:tx>
          <c:spPr>
            <a:solidFill>
              <a:schemeClr val="accent1"/>
            </a:solidFill>
            <a:ln>
              <a:noFill/>
            </a:ln>
            <a:effectLst/>
          </c:spPr>
          <c:invertIfNegative val="0"/>
          <c:cat>
            <c:strRef>
              <c:f>Hoja1!$C$23:$C$25</c:f>
              <c:strCache>
                <c:ptCount val="3"/>
                <c:pt idx="0">
                  <c:v>Brechas modestas</c:v>
                </c:pt>
                <c:pt idx="1">
                  <c:v>Brechas moderadas</c:v>
                </c:pt>
                <c:pt idx="2">
                  <c:v>Brechas severas</c:v>
                </c:pt>
              </c:strCache>
            </c:strRef>
          </c:cat>
          <c:val>
            <c:numRef>
              <c:f>Hoja1!$D$23:$D$25</c:f>
              <c:numCache>
                <c:formatCode>General</c:formatCode>
                <c:ptCount val="3"/>
                <c:pt idx="0">
                  <c:v>75.7</c:v>
                </c:pt>
                <c:pt idx="1">
                  <c:v>25</c:v>
                </c:pt>
                <c:pt idx="2">
                  <c:v>12.7</c:v>
                </c:pt>
              </c:numCache>
            </c:numRef>
          </c:val>
          <c:extLst xmlns:c16r2="http://schemas.microsoft.com/office/drawing/2015/06/chart">
            <c:ext xmlns:c16="http://schemas.microsoft.com/office/drawing/2014/chart" uri="{C3380CC4-5D6E-409C-BE32-E72D297353CC}">
              <c16:uniqueId val="{00000000-EE12-4FFE-87C3-85DC184582A4}"/>
            </c:ext>
          </c:extLst>
        </c:ser>
        <c:ser>
          <c:idx val="1"/>
          <c:order val="1"/>
          <c:tx>
            <c:strRef>
              <c:f>Hoja1!$E$22</c:f>
              <c:strCache>
                <c:ptCount val="1"/>
                <c:pt idx="0">
                  <c:v>Asalariados con cobertura pensiones</c:v>
                </c:pt>
              </c:strCache>
            </c:strRef>
          </c:tx>
          <c:spPr>
            <a:solidFill>
              <a:schemeClr val="accent2"/>
            </a:solidFill>
            <a:ln>
              <a:noFill/>
            </a:ln>
            <a:effectLst/>
          </c:spPr>
          <c:invertIfNegative val="0"/>
          <c:cat>
            <c:strRef>
              <c:f>Hoja1!$C$23:$C$25</c:f>
              <c:strCache>
                <c:ptCount val="3"/>
                <c:pt idx="0">
                  <c:v>Brechas modestas</c:v>
                </c:pt>
                <c:pt idx="1">
                  <c:v>Brechas moderadas</c:v>
                </c:pt>
                <c:pt idx="2">
                  <c:v>Brechas severas</c:v>
                </c:pt>
              </c:strCache>
            </c:strRef>
          </c:cat>
          <c:val>
            <c:numRef>
              <c:f>Hoja1!$E$23:$E$25</c:f>
              <c:numCache>
                <c:formatCode>General</c:formatCode>
                <c:ptCount val="3"/>
                <c:pt idx="0">
                  <c:v>72.5</c:v>
                </c:pt>
                <c:pt idx="1">
                  <c:v>55.4</c:v>
                </c:pt>
                <c:pt idx="2">
                  <c:v>37.6</c:v>
                </c:pt>
              </c:numCache>
            </c:numRef>
          </c:val>
          <c:extLst xmlns:c16r2="http://schemas.microsoft.com/office/drawing/2015/06/chart">
            <c:ext xmlns:c16="http://schemas.microsoft.com/office/drawing/2014/chart" uri="{C3380CC4-5D6E-409C-BE32-E72D297353CC}">
              <c16:uniqueId val="{00000001-EE12-4FFE-87C3-85DC184582A4}"/>
            </c:ext>
          </c:extLst>
        </c:ser>
        <c:ser>
          <c:idx val="2"/>
          <c:order val="2"/>
          <c:tx>
            <c:strRef>
              <c:f>Hoja1!$F$22</c:f>
              <c:strCache>
                <c:ptCount val="1"/>
                <c:pt idx="0">
                  <c:v>Matriculación combinada primaria y media (promedio)</c:v>
                </c:pt>
              </c:strCache>
            </c:strRef>
          </c:tx>
          <c:spPr>
            <a:solidFill>
              <a:schemeClr val="accent3"/>
            </a:solidFill>
            <a:ln>
              <a:noFill/>
            </a:ln>
            <a:effectLst/>
          </c:spPr>
          <c:invertIfNegative val="0"/>
          <c:cat>
            <c:strRef>
              <c:f>Hoja1!$C$23:$C$25</c:f>
              <c:strCache>
                <c:ptCount val="3"/>
                <c:pt idx="0">
                  <c:v>Brechas modestas</c:v>
                </c:pt>
                <c:pt idx="1">
                  <c:v>Brechas moderadas</c:v>
                </c:pt>
                <c:pt idx="2">
                  <c:v>Brechas severas</c:v>
                </c:pt>
              </c:strCache>
            </c:strRef>
          </c:cat>
          <c:val>
            <c:numRef>
              <c:f>Hoja1!$F$23:$F$25</c:f>
              <c:numCache>
                <c:formatCode>General</c:formatCode>
                <c:ptCount val="3"/>
                <c:pt idx="0">
                  <c:v>86</c:v>
                </c:pt>
                <c:pt idx="1">
                  <c:v>77.2</c:v>
                </c:pt>
                <c:pt idx="2">
                  <c:v>71.7</c:v>
                </c:pt>
              </c:numCache>
            </c:numRef>
          </c:val>
          <c:extLst xmlns:c16r2="http://schemas.microsoft.com/office/drawing/2015/06/chart">
            <c:ext xmlns:c16="http://schemas.microsoft.com/office/drawing/2014/chart" uri="{C3380CC4-5D6E-409C-BE32-E72D297353CC}">
              <c16:uniqueId val="{00000002-EE12-4FFE-87C3-85DC184582A4}"/>
            </c:ext>
          </c:extLst>
        </c:ser>
        <c:ser>
          <c:idx val="3"/>
          <c:order val="3"/>
          <c:tx>
            <c:strRef>
              <c:f>Hoja1!$G$22</c:f>
              <c:strCache>
                <c:ptCount val="1"/>
                <c:pt idx="0">
                  <c:v>Ocupados con cobertura de pensiones</c:v>
                </c:pt>
              </c:strCache>
            </c:strRef>
          </c:tx>
          <c:spPr>
            <a:solidFill>
              <a:schemeClr val="accent4"/>
            </a:solidFill>
            <a:ln>
              <a:noFill/>
            </a:ln>
            <a:effectLst/>
          </c:spPr>
          <c:invertIfNegative val="0"/>
          <c:cat>
            <c:strRef>
              <c:f>Hoja1!$C$23:$C$25</c:f>
              <c:strCache>
                <c:ptCount val="3"/>
                <c:pt idx="0">
                  <c:v>Brechas modestas</c:v>
                </c:pt>
                <c:pt idx="1">
                  <c:v>Brechas moderadas</c:v>
                </c:pt>
                <c:pt idx="2">
                  <c:v>Brechas severas</c:v>
                </c:pt>
              </c:strCache>
            </c:strRef>
          </c:cat>
          <c:val>
            <c:numRef>
              <c:f>Hoja1!$G$23:$G$25</c:f>
              <c:numCache>
                <c:formatCode>General</c:formatCode>
                <c:ptCount val="3"/>
                <c:pt idx="0">
                  <c:v>67.099999999999994</c:v>
                </c:pt>
                <c:pt idx="1">
                  <c:v>35.6</c:v>
                </c:pt>
                <c:pt idx="2">
                  <c:v>19.399999999999999</c:v>
                </c:pt>
              </c:numCache>
            </c:numRef>
          </c:val>
          <c:extLst xmlns:c16r2="http://schemas.microsoft.com/office/drawing/2015/06/chart">
            <c:ext xmlns:c16="http://schemas.microsoft.com/office/drawing/2014/chart" uri="{C3380CC4-5D6E-409C-BE32-E72D297353CC}">
              <c16:uniqueId val="{00000003-EE12-4FFE-87C3-85DC184582A4}"/>
            </c:ext>
          </c:extLst>
        </c:ser>
        <c:ser>
          <c:idx val="4"/>
          <c:order val="4"/>
          <c:tx>
            <c:strRef>
              <c:f>Hoja1!$H$22</c:f>
              <c:strCache>
                <c:ptCount val="1"/>
                <c:pt idx="0">
                  <c:v>Ocupados con cobertura de salud</c:v>
                </c:pt>
              </c:strCache>
            </c:strRef>
          </c:tx>
          <c:spPr>
            <a:solidFill>
              <a:schemeClr val="accent5"/>
            </a:solidFill>
            <a:ln>
              <a:noFill/>
            </a:ln>
            <a:effectLst/>
          </c:spPr>
          <c:invertIfNegative val="0"/>
          <c:cat>
            <c:strRef>
              <c:f>Hoja1!$C$23:$C$25</c:f>
              <c:strCache>
                <c:ptCount val="3"/>
                <c:pt idx="0">
                  <c:v>Brechas modestas</c:v>
                </c:pt>
                <c:pt idx="1">
                  <c:v>Brechas moderadas</c:v>
                </c:pt>
                <c:pt idx="2">
                  <c:v>Brechas severas</c:v>
                </c:pt>
              </c:strCache>
            </c:strRef>
          </c:cat>
          <c:val>
            <c:numRef>
              <c:f>Hoja1!$H$23:$H$25</c:f>
              <c:numCache>
                <c:formatCode>General</c:formatCode>
                <c:ptCount val="3"/>
                <c:pt idx="0">
                  <c:v>84.8</c:v>
                </c:pt>
                <c:pt idx="1">
                  <c:v>65.599999999999994</c:v>
                </c:pt>
                <c:pt idx="2">
                  <c:v>25.3</c:v>
                </c:pt>
              </c:numCache>
            </c:numRef>
          </c:val>
          <c:extLst xmlns:c16r2="http://schemas.microsoft.com/office/drawing/2015/06/chart">
            <c:ext xmlns:c16="http://schemas.microsoft.com/office/drawing/2014/chart" uri="{C3380CC4-5D6E-409C-BE32-E72D297353CC}">
              <c16:uniqueId val="{00000004-EE12-4FFE-87C3-85DC184582A4}"/>
            </c:ext>
          </c:extLst>
        </c:ser>
        <c:dLbls>
          <c:showLegendKey val="0"/>
          <c:showVal val="0"/>
          <c:showCatName val="0"/>
          <c:showSerName val="0"/>
          <c:showPercent val="0"/>
          <c:showBubbleSize val="0"/>
        </c:dLbls>
        <c:gapWidth val="219"/>
        <c:overlap val="-27"/>
        <c:axId val="81955568"/>
        <c:axId val="163460992"/>
      </c:barChart>
      <c:catAx>
        <c:axId val="81955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endParaRPr lang="en-US"/>
          </a:p>
        </c:txPr>
        <c:crossAx val="163460992"/>
        <c:crosses val="autoZero"/>
        <c:auto val="1"/>
        <c:lblAlgn val="ctr"/>
        <c:lblOffset val="100"/>
        <c:noMultiLvlLbl val="0"/>
      </c:catAx>
      <c:valAx>
        <c:axId val="1634609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819555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Hoja1!$D$30</c:f>
              <c:strCache>
                <c:ptCount val="1"/>
                <c:pt idx="0">
                  <c:v>Gasto privado en salud (% sobre gasto total de los hogares)</c:v>
                </c:pt>
              </c:strCache>
            </c:strRef>
          </c:tx>
          <c:spPr>
            <a:solidFill>
              <a:schemeClr val="accent1"/>
            </a:solidFill>
            <a:ln>
              <a:noFill/>
            </a:ln>
            <a:effectLst/>
          </c:spPr>
          <c:invertIfNegative val="0"/>
          <c:cat>
            <c:strRef>
              <c:f>Hoja1!$C$31:$C$33</c:f>
              <c:strCache>
                <c:ptCount val="3"/>
                <c:pt idx="0">
                  <c:v>Brechas modestas</c:v>
                </c:pt>
                <c:pt idx="1">
                  <c:v>Brechas moderadas</c:v>
                </c:pt>
                <c:pt idx="2">
                  <c:v>Brechas severas</c:v>
                </c:pt>
              </c:strCache>
            </c:strRef>
          </c:cat>
          <c:val>
            <c:numRef>
              <c:f>Hoja1!$D$31:$D$33</c:f>
              <c:numCache>
                <c:formatCode>General</c:formatCode>
                <c:ptCount val="3"/>
                <c:pt idx="0">
                  <c:v>3.5</c:v>
                </c:pt>
                <c:pt idx="1">
                  <c:v>4.9000000000000004</c:v>
                </c:pt>
                <c:pt idx="2">
                  <c:v>5.8</c:v>
                </c:pt>
              </c:numCache>
            </c:numRef>
          </c:val>
          <c:extLst xmlns:c16r2="http://schemas.microsoft.com/office/drawing/2015/06/chart">
            <c:ext xmlns:c16="http://schemas.microsoft.com/office/drawing/2014/chart" uri="{C3380CC4-5D6E-409C-BE32-E72D297353CC}">
              <c16:uniqueId val="{00000000-1655-4A4E-A74E-F43E1305F20F}"/>
            </c:ext>
          </c:extLst>
        </c:ser>
        <c:ser>
          <c:idx val="1"/>
          <c:order val="1"/>
          <c:tx>
            <c:strRef>
              <c:f>Hoja1!$E$30</c:f>
              <c:strCache>
                <c:ptCount val="1"/>
                <c:pt idx="0">
                  <c:v>Remesas del exterior</c:v>
                </c:pt>
              </c:strCache>
            </c:strRef>
          </c:tx>
          <c:spPr>
            <a:solidFill>
              <a:schemeClr val="accent2"/>
            </a:solidFill>
            <a:ln>
              <a:noFill/>
            </a:ln>
            <a:effectLst/>
          </c:spPr>
          <c:invertIfNegative val="0"/>
          <c:cat>
            <c:strRef>
              <c:f>Hoja1!$C$31:$C$33</c:f>
              <c:strCache>
                <c:ptCount val="3"/>
                <c:pt idx="0">
                  <c:v>Brechas modestas</c:v>
                </c:pt>
                <c:pt idx="1">
                  <c:v>Brechas moderadas</c:v>
                </c:pt>
                <c:pt idx="2">
                  <c:v>Brechas severas</c:v>
                </c:pt>
              </c:strCache>
            </c:strRef>
          </c:cat>
          <c:val>
            <c:numRef>
              <c:f>Hoja1!$E$31:$E$33</c:f>
              <c:numCache>
                <c:formatCode>General</c:formatCode>
                <c:ptCount val="3"/>
                <c:pt idx="0">
                  <c:v>0.85000000000000009</c:v>
                </c:pt>
                <c:pt idx="1">
                  <c:v>3.55</c:v>
                </c:pt>
                <c:pt idx="2">
                  <c:v>11.870000000000001</c:v>
                </c:pt>
              </c:numCache>
            </c:numRef>
          </c:val>
          <c:extLst xmlns:c16r2="http://schemas.microsoft.com/office/drawing/2015/06/chart">
            <c:ext xmlns:c16="http://schemas.microsoft.com/office/drawing/2014/chart" uri="{C3380CC4-5D6E-409C-BE32-E72D297353CC}">
              <c16:uniqueId val="{00000001-1655-4A4E-A74E-F43E1305F20F}"/>
            </c:ext>
          </c:extLst>
        </c:ser>
        <c:ser>
          <c:idx val="2"/>
          <c:order val="2"/>
          <c:tx>
            <c:strRef>
              <c:f>Hoja1!$F$30</c:f>
              <c:strCache>
                <c:ptCount val="1"/>
                <c:pt idx="0">
                  <c:v>Familias extendidas y compyestas (%)</c:v>
                </c:pt>
              </c:strCache>
            </c:strRef>
          </c:tx>
          <c:spPr>
            <a:solidFill>
              <a:schemeClr val="accent3"/>
            </a:solidFill>
            <a:ln>
              <a:noFill/>
            </a:ln>
            <a:effectLst/>
          </c:spPr>
          <c:invertIfNegative val="0"/>
          <c:cat>
            <c:strRef>
              <c:f>Hoja1!$C$31:$C$33</c:f>
              <c:strCache>
                <c:ptCount val="3"/>
                <c:pt idx="0">
                  <c:v>Brechas modestas</c:v>
                </c:pt>
                <c:pt idx="1">
                  <c:v>Brechas moderadas</c:v>
                </c:pt>
                <c:pt idx="2">
                  <c:v>Brechas severas</c:v>
                </c:pt>
              </c:strCache>
            </c:strRef>
          </c:cat>
          <c:val>
            <c:numRef>
              <c:f>Hoja1!$F$31:$F$33</c:f>
              <c:numCache>
                <c:formatCode>General</c:formatCode>
                <c:ptCount val="3"/>
                <c:pt idx="0">
                  <c:v>20.7</c:v>
                </c:pt>
                <c:pt idx="1">
                  <c:v>25.5</c:v>
                </c:pt>
                <c:pt idx="2">
                  <c:v>27.7</c:v>
                </c:pt>
              </c:numCache>
            </c:numRef>
          </c:val>
          <c:extLst xmlns:c16r2="http://schemas.microsoft.com/office/drawing/2015/06/chart">
            <c:ext xmlns:c16="http://schemas.microsoft.com/office/drawing/2014/chart" uri="{C3380CC4-5D6E-409C-BE32-E72D297353CC}">
              <c16:uniqueId val="{00000002-1655-4A4E-A74E-F43E1305F20F}"/>
            </c:ext>
          </c:extLst>
        </c:ser>
        <c:ser>
          <c:idx val="3"/>
          <c:order val="3"/>
          <c:tx>
            <c:strRef>
              <c:f>Hoja1!$G$30</c:f>
              <c:strCache>
                <c:ptCount val="1"/>
                <c:pt idx="0">
                  <c:v>Trabajo infantil (%)</c:v>
                </c:pt>
              </c:strCache>
            </c:strRef>
          </c:tx>
          <c:spPr>
            <a:solidFill>
              <a:schemeClr val="accent4"/>
            </a:solidFill>
            <a:ln>
              <a:noFill/>
            </a:ln>
            <a:effectLst/>
          </c:spPr>
          <c:invertIfNegative val="0"/>
          <c:cat>
            <c:strRef>
              <c:f>Hoja1!$C$31:$C$33</c:f>
              <c:strCache>
                <c:ptCount val="3"/>
                <c:pt idx="0">
                  <c:v>Brechas modestas</c:v>
                </c:pt>
                <c:pt idx="1">
                  <c:v>Brechas moderadas</c:v>
                </c:pt>
                <c:pt idx="2">
                  <c:v>Brechas severas</c:v>
                </c:pt>
              </c:strCache>
            </c:strRef>
          </c:cat>
          <c:val>
            <c:numRef>
              <c:f>Hoja1!$G$31:$G$33</c:f>
              <c:numCache>
                <c:formatCode>General</c:formatCode>
                <c:ptCount val="3"/>
                <c:pt idx="0">
                  <c:v>3.3</c:v>
                </c:pt>
                <c:pt idx="1">
                  <c:v>15.8</c:v>
                </c:pt>
                <c:pt idx="2">
                  <c:v>19.2</c:v>
                </c:pt>
              </c:numCache>
            </c:numRef>
          </c:val>
          <c:extLst xmlns:c16r2="http://schemas.microsoft.com/office/drawing/2015/06/chart">
            <c:ext xmlns:c16="http://schemas.microsoft.com/office/drawing/2014/chart" uri="{C3380CC4-5D6E-409C-BE32-E72D297353CC}">
              <c16:uniqueId val="{00000003-1655-4A4E-A74E-F43E1305F20F}"/>
            </c:ext>
          </c:extLst>
        </c:ser>
        <c:ser>
          <c:idx val="4"/>
          <c:order val="4"/>
          <c:tx>
            <c:strRef>
              <c:f>Hoja1!$H$30</c:f>
              <c:strCache>
                <c:ptCount val="1"/>
                <c:pt idx="0">
                  <c:v>Porcentaje que declara gasto de bolsillo en salud</c:v>
                </c:pt>
              </c:strCache>
            </c:strRef>
          </c:tx>
          <c:spPr>
            <a:solidFill>
              <a:schemeClr val="accent5"/>
            </a:solidFill>
            <a:ln>
              <a:noFill/>
            </a:ln>
            <a:effectLst/>
          </c:spPr>
          <c:invertIfNegative val="0"/>
          <c:cat>
            <c:strRef>
              <c:f>Hoja1!$C$31:$C$33</c:f>
              <c:strCache>
                <c:ptCount val="3"/>
                <c:pt idx="0">
                  <c:v>Brechas modestas</c:v>
                </c:pt>
                <c:pt idx="1">
                  <c:v>Brechas moderadas</c:v>
                </c:pt>
                <c:pt idx="2">
                  <c:v>Brechas severas</c:v>
                </c:pt>
              </c:strCache>
            </c:strRef>
          </c:cat>
          <c:val>
            <c:numRef>
              <c:f>Hoja1!$H$31:$H$33</c:f>
              <c:numCache>
                <c:formatCode>General</c:formatCode>
                <c:ptCount val="3"/>
                <c:pt idx="0">
                  <c:v>23.3</c:v>
                </c:pt>
                <c:pt idx="1">
                  <c:v>57.5</c:v>
                </c:pt>
                <c:pt idx="2">
                  <c:v>71.900000000000006</c:v>
                </c:pt>
              </c:numCache>
            </c:numRef>
          </c:val>
          <c:extLst xmlns:c16r2="http://schemas.microsoft.com/office/drawing/2015/06/chart">
            <c:ext xmlns:c16="http://schemas.microsoft.com/office/drawing/2014/chart" uri="{C3380CC4-5D6E-409C-BE32-E72D297353CC}">
              <c16:uniqueId val="{00000004-1655-4A4E-A74E-F43E1305F20F}"/>
            </c:ext>
          </c:extLst>
        </c:ser>
        <c:dLbls>
          <c:showLegendKey val="0"/>
          <c:showVal val="0"/>
          <c:showCatName val="0"/>
          <c:showSerName val="0"/>
          <c:showPercent val="0"/>
          <c:showBubbleSize val="0"/>
        </c:dLbls>
        <c:gapWidth val="219"/>
        <c:overlap val="-27"/>
        <c:axId val="163454464"/>
        <c:axId val="163457184"/>
      </c:barChart>
      <c:catAx>
        <c:axId val="163454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endParaRPr lang="en-US"/>
          </a:p>
        </c:txPr>
        <c:crossAx val="163457184"/>
        <c:crosses val="autoZero"/>
        <c:auto val="1"/>
        <c:lblAlgn val="ctr"/>
        <c:lblOffset val="100"/>
        <c:noMultiLvlLbl val="0"/>
      </c:catAx>
      <c:valAx>
        <c:axId val="1634571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163454464"/>
        <c:crosses val="autoZero"/>
        <c:crossBetween val="between"/>
      </c:valAx>
      <c:spPr>
        <a:noFill/>
        <a:ln>
          <a:noFill/>
        </a:ln>
        <a:effectLst/>
      </c:spPr>
    </c:plotArea>
    <c:legend>
      <c:legendPos val="b"/>
      <c:layout>
        <c:manualLayout>
          <c:xMode val="edge"/>
          <c:yMode val="edge"/>
          <c:x val="8.0378083838939884E-4"/>
          <c:y val="0.74895290775573342"/>
          <c:w val="0.9991962191616105"/>
          <c:h val="0.23069679472131441"/>
        </c:manualLayout>
      </c:layout>
      <c:overlay val="0"/>
      <c:spPr>
        <a:noFill/>
        <a:ln>
          <a:noFill/>
        </a:ln>
        <a:effectLst/>
      </c:spPr>
      <c:txPr>
        <a:bodyPr rot="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Arial" pitchFamily="34" charset="0"/>
                <a:cs typeface="Arial" pitchFamily="34" charset="0"/>
              </a:defRPr>
            </a:lvl1pPr>
          </a:lstStyle>
          <a:p>
            <a:pPr>
              <a:defRPr/>
            </a:pPr>
            <a:endParaRPr lang="es-ES" altLang="es-UY"/>
          </a:p>
        </p:txBody>
      </p:sp>
      <p:sp>
        <p:nvSpPr>
          <p:cNvPr id="97283" name="Rectangle 3"/>
          <p:cNvSpPr>
            <a:spLocks noGrp="1" noChangeArrowheads="1"/>
          </p:cNvSpPr>
          <p:nvPr>
            <p:ph type="dt" idx="1"/>
          </p:nvPr>
        </p:nvSpPr>
        <p:spPr bwMode="auto">
          <a:xfrm>
            <a:off x="3849688"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Arial" pitchFamily="34" charset="0"/>
                <a:cs typeface="Arial" pitchFamily="34" charset="0"/>
              </a:defRPr>
            </a:lvl1pPr>
          </a:lstStyle>
          <a:p>
            <a:pPr>
              <a:defRPr/>
            </a:pPr>
            <a:endParaRPr lang="es-ES" altLang="es-UY"/>
          </a:p>
        </p:txBody>
      </p:sp>
      <p:sp>
        <p:nvSpPr>
          <p:cNvPr id="3584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5" name="Rectangle 5"/>
          <p:cNvSpPr>
            <a:spLocks noGrp="1" noChangeArrowheads="1"/>
          </p:cNvSpPr>
          <p:nvPr>
            <p:ph type="body" sz="quarter" idx="3"/>
          </p:nvPr>
        </p:nvSpPr>
        <p:spPr bwMode="auto">
          <a:xfrm>
            <a:off x="679450" y="4714875"/>
            <a:ext cx="5438775" cy="44672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s-ES" altLang="es-UY" noProof="0"/>
              <a:t>Haga clic para modificar el estilo de texto del patrón</a:t>
            </a:r>
          </a:p>
          <a:p>
            <a:pPr lvl="1"/>
            <a:r>
              <a:rPr lang="es-ES" altLang="es-UY" noProof="0"/>
              <a:t>Segundo nivel</a:t>
            </a:r>
          </a:p>
          <a:p>
            <a:pPr lvl="2"/>
            <a:r>
              <a:rPr lang="es-ES" altLang="es-UY" noProof="0"/>
              <a:t>Tercer nivel</a:t>
            </a:r>
          </a:p>
          <a:p>
            <a:pPr lvl="3"/>
            <a:r>
              <a:rPr lang="es-ES" altLang="es-UY" noProof="0"/>
              <a:t>Cuarto nivel</a:t>
            </a:r>
          </a:p>
          <a:p>
            <a:pPr lvl="4"/>
            <a:r>
              <a:rPr lang="es-ES" altLang="es-UY" noProof="0"/>
              <a:t>Quinto nivel</a:t>
            </a:r>
          </a:p>
        </p:txBody>
      </p:sp>
      <p:sp>
        <p:nvSpPr>
          <p:cNvPr id="97286" name="Rectangle 6"/>
          <p:cNvSpPr>
            <a:spLocks noGrp="1" noChangeArrowheads="1"/>
          </p:cNvSpPr>
          <p:nvPr>
            <p:ph type="ftr" sz="quarter" idx="4"/>
          </p:nvPr>
        </p:nvSpPr>
        <p:spPr bwMode="auto">
          <a:xfrm>
            <a:off x="0" y="9428163"/>
            <a:ext cx="29464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Arial" pitchFamily="34" charset="0"/>
                <a:cs typeface="Arial" pitchFamily="34" charset="0"/>
              </a:defRPr>
            </a:lvl1pPr>
          </a:lstStyle>
          <a:p>
            <a:pPr>
              <a:defRPr/>
            </a:pPr>
            <a:endParaRPr lang="es-ES" altLang="es-UY"/>
          </a:p>
        </p:txBody>
      </p:sp>
      <p:sp>
        <p:nvSpPr>
          <p:cNvPr id="97287" name="Rectangle 7"/>
          <p:cNvSpPr>
            <a:spLocks noGrp="1" noChangeArrowheads="1"/>
          </p:cNvSpPr>
          <p:nvPr>
            <p:ph type="sldNum" sz="quarter" idx="5"/>
          </p:nvPr>
        </p:nvSpPr>
        <p:spPr bwMode="auto">
          <a:xfrm>
            <a:off x="3849688" y="9428163"/>
            <a:ext cx="29464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fld id="{0A52310E-6B62-4C7C-BB2B-14476BB9947B}" type="slidenum">
              <a:rPr lang="es-ES" altLang="es-UY"/>
              <a:pPr/>
              <a:t>‹#›</a:t>
            </a:fld>
            <a:endParaRPr lang="es-ES" altLang="es-UY"/>
          </a:p>
        </p:txBody>
      </p:sp>
    </p:spTree>
    <p:extLst>
      <p:ext uri="{BB962C8B-B14F-4D97-AF65-F5344CB8AC3E}">
        <p14:creationId xmlns:p14="http://schemas.microsoft.com/office/powerpoint/2010/main" val="2144903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Marcador de imagen de diapositiva"/>
          <p:cNvSpPr>
            <a:spLocks noGrp="1" noRot="1" noChangeAspect="1" noTextEdit="1"/>
          </p:cNvSpPr>
          <p:nvPr>
            <p:ph type="sldImg"/>
          </p:nvPr>
        </p:nvSpPr>
        <p:spPr>
          <a:ln/>
        </p:spPr>
      </p:sp>
      <p:sp>
        <p:nvSpPr>
          <p:cNvPr id="36867" name="2 Marcador de notas"/>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UY" altLang="es-ES"/>
              <a:t>Los trabajadores del Estado y los profesionales, servicios urbanos y trabajadores fabriles urbanos tuvieron acceso en ese orden a protecciones y beneficios, y también en ese orden estratificaron calidad y acceso.</a:t>
            </a:r>
          </a:p>
        </p:txBody>
      </p:sp>
      <p:sp>
        <p:nvSpPr>
          <p:cNvPr id="36868" name="3 Marcador de número de diapositiva"/>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37781A6B-0496-4513-9430-F7A3C9C25FE3}" type="slidenum">
              <a:rPr lang="es-ES" altLang="es-UY"/>
              <a:pPr/>
              <a:t>6</a:t>
            </a:fld>
            <a:endParaRPr lang="es-ES" altLang="es-UY"/>
          </a:p>
        </p:txBody>
      </p:sp>
    </p:spTree>
    <p:extLst>
      <p:ext uri="{BB962C8B-B14F-4D97-AF65-F5344CB8AC3E}">
        <p14:creationId xmlns:p14="http://schemas.microsoft.com/office/powerpoint/2010/main" val="3126116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52310E-6B62-4C7C-BB2B-14476BB9947B}" type="slidenum">
              <a:rPr lang="es-ES" altLang="es-UY" smtClean="0"/>
              <a:pPr/>
              <a:t>9</a:t>
            </a:fld>
            <a:endParaRPr lang="es-ES" altLang="es-UY"/>
          </a:p>
        </p:txBody>
      </p:sp>
    </p:spTree>
    <p:extLst>
      <p:ext uri="{BB962C8B-B14F-4D97-AF65-F5344CB8AC3E}">
        <p14:creationId xmlns:p14="http://schemas.microsoft.com/office/powerpoint/2010/main" val="1578403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52310E-6B62-4C7C-BB2B-14476BB9947B}" type="slidenum">
              <a:rPr lang="es-ES" altLang="es-UY" smtClean="0"/>
              <a:pPr/>
              <a:t>13</a:t>
            </a:fld>
            <a:endParaRPr lang="es-ES" altLang="es-UY"/>
          </a:p>
        </p:txBody>
      </p:sp>
    </p:spTree>
    <p:extLst>
      <p:ext uri="{BB962C8B-B14F-4D97-AF65-F5344CB8AC3E}">
        <p14:creationId xmlns:p14="http://schemas.microsoft.com/office/powerpoint/2010/main" val="422124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52310E-6B62-4C7C-BB2B-14476BB9947B}" type="slidenum">
              <a:rPr lang="es-ES" altLang="es-UY" smtClean="0"/>
              <a:pPr/>
              <a:t>14</a:t>
            </a:fld>
            <a:endParaRPr lang="es-ES" altLang="es-UY"/>
          </a:p>
        </p:txBody>
      </p:sp>
    </p:spTree>
    <p:extLst>
      <p:ext uri="{BB962C8B-B14F-4D97-AF65-F5344CB8AC3E}">
        <p14:creationId xmlns:p14="http://schemas.microsoft.com/office/powerpoint/2010/main" val="2507017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52310E-6B62-4C7C-BB2B-14476BB9947B}" type="slidenum">
              <a:rPr lang="es-ES" altLang="es-UY" smtClean="0"/>
              <a:pPr/>
              <a:t>15</a:t>
            </a:fld>
            <a:endParaRPr lang="es-ES" altLang="es-UY"/>
          </a:p>
        </p:txBody>
      </p:sp>
    </p:spTree>
    <p:extLst>
      <p:ext uri="{BB962C8B-B14F-4D97-AF65-F5344CB8AC3E}">
        <p14:creationId xmlns:p14="http://schemas.microsoft.com/office/powerpoint/2010/main" val="341253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Rectangle 6"/>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22960" y="758952"/>
            <a:ext cx="7543800" cy="3566160"/>
          </a:xfrm>
        </p:spPr>
        <p:txBody>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editar el estilo de subtítulo del patrón</a:t>
            </a:r>
            <a:endParaRPr lang="en-US" dirty="0"/>
          </a:p>
        </p:txBody>
      </p:sp>
      <p:sp>
        <p:nvSpPr>
          <p:cNvPr id="7" name="Date Placeholder 3"/>
          <p:cNvSpPr>
            <a:spLocks noGrp="1"/>
          </p:cNvSpPr>
          <p:nvPr>
            <p:ph type="dt" sz="half" idx="10"/>
          </p:nvPr>
        </p:nvSpPr>
        <p:spPr/>
        <p:txBody>
          <a:bodyPr/>
          <a:lstStyle>
            <a:lvl1pPr>
              <a:defRPr/>
            </a:lvl1pPr>
          </a:lstStyle>
          <a:p>
            <a:pPr>
              <a:defRPr/>
            </a:pPr>
            <a:endParaRPr lang="es-ES" altLang="es-UY"/>
          </a:p>
        </p:txBody>
      </p:sp>
      <p:sp>
        <p:nvSpPr>
          <p:cNvPr id="8" name="Footer Placeholder 4"/>
          <p:cNvSpPr>
            <a:spLocks noGrp="1"/>
          </p:cNvSpPr>
          <p:nvPr>
            <p:ph type="ftr" sz="quarter" idx="11"/>
          </p:nvPr>
        </p:nvSpPr>
        <p:spPr/>
        <p:txBody>
          <a:bodyPr/>
          <a:lstStyle>
            <a:lvl1pPr>
              <a:defRPr/>
            </a:lvl1pPr>
          </a:lstStyle>
          <a:p>
            <a:pPr>
              <a:defRPr/>
            </a:pPr>
            <a:endParaRPr lang="es-ES" altLang="es-UY"/>
          </a:p>
        </p:txBody>
      </p:sp>
      <p:sp>
        <p:nvSpPr>
          <p:cNvPr id="9" name="Slide Number Placeholder 5"/>
          <p:cNvSpPr>
            <a:spLocks noGrp="1"/>
          </p:cNvSpPr>
          <p:nvPr>
            <p:ph type="sldNum" sz="quarter" idx="12"/>
          </p:nvPr>
        </p:nvSpPr>
        <p:spPr/>
        <p:txBody>
          <a:bodyPr/>
          <a:lstStyle>
            <a:lvl1pPr>
              <a:defRPr/>
            </a:lvl1pPr>
          </a:lstStyle>
          <a:p>
            <a:fld id="{41406C82-F5DC-4F33-A19A-B3C8BEBF65DF}" type="slidenum">
              <a:rPr lang="es-ES" altLang="es-UY"/>
              <a:pPr/>
              <a:t>‹#›</a:t>
            </a:fld>
            <a:endParaRPr lang="es-ES" altLang="es-UY"/>
          </a:p>
        </p:txBody>
      </p:sp>
    </p:spTree>
    <p:extLst>
      <p:ext uri="{BB962C8B-B14F-4D97-AF65-F5344CB8AC3E}">
        <p14:creationId xmlns:p14="http://schemas.microsoft.com/office/powerpoint/2010/main" val="2564447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s-ES" altLang="es-UY"/>
          </a:p>
        </p:txBody>
      </p:sp>
      <p:sp>
        <p:nvSpPr>
          <p:cNvPr id="5" name="Footer Placeholder 4"/>
          <p:cNvSpPr>
            <a:spLocks noGrp="1"/>
          </p:cNvSpPr>
          <p:nvPr>
            <p:ph type="ftr" sz="quarter" idx="11"/>
          </p:nvPr>
        </p:nvSpPr>
        <p:spPr/>
        <p:txBody>
          <a:bodyPr/>
          <a:lstStyle>
            <a:lvl1pPr>
              <a:defRPr/>
            </a:lvl1pPr>
          </a:lstStyle>
          <a:p>
            <a:pPr>
              <a:defRPr/>
            </a:pPr>
            <a:endParaRPr lang="es-ES" altLang="es-UY"/>
          </a:p>
        </p:txBody>
      </p:sp>
      <p:sp>
        <p:nvSpPr>
          <p:cNvPr id="6" name="Slide Number Placeholder 5"/>
          <p:cNvSpPr>
            <a:spLocks noGrp="1"/>
          </p:cNvSpPr>
          <p:nvPr>
            <p:ph type="sldNum" sz="quarter" idx="12"/>
          </p:nvPr>
        </p:nvSpPr>
        <p:spPr/>
        <p:txBody>
          <a:bodyPr/>
          <a:lstStyle>
            <a:lvl1pPr>
              <a:defRPr/>
            </a:lvl1pPr>
          </a:lstStyle>
          <a:p>
            <a:fld id="{DCB56472-AB84-4952-B878-0B2851F5CDF4}" type="slidenum">
              <a:rPr lang="es-ES" altLang="es-UY"/>
              <a:pPr/>
              <a:t>‹#›</a:t>
            </a:fld>
            <a:endParaRPr lang="es-ES" altLang="es-UY"/>
          </a:p>
        </p:txBody>
      </p:sp>
    </p:spTree>
    <p:extLst>
      <p:ext uri="{BB962C8B-B14F-4D97-AF65-F5344CB8AC3E}">
        <p14:creationId xmlns:p14="http://schemas.microsoft.com/office/powerpoint/2010/main" val="3496041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4" name="Rectangle 6"/>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6" name="Date Placeholder 3"/>
          <p:cNvSpPr>
            <a:spLocks noGrp="1"/>
          </p:cNvSpPr>
          <p:nvPr>
            <p:ph type="dt" sz="half" idx="10"/>
          </p:nvPr>
        </p:nvSpPr>
        <p:spPr/>
        <p:txBody>
          <a:bodyPr/>
          <a:lstStyle>
            <a:lvl1pPr>
              <a:defRPr/>
            </a:lvl1pPr>
          </a:lstStyle>
          <a:p>
            <a:pPr>
              <a:defRPr/>
            </a:pPr>
            <a:endParaRPr lang="es-ES" altLang="es-UY"/>
          </a:p>
        </p:txBody>
      </p:sp>
      <p:sp>
        <p:nvSpPr>
          <p:cNvPr id="7" name="Footer Placeholder 4"/>
          <p:cNvSpPr>
            <a:spLocks noGrp="1"/>
          </p:cNvSpPr>
          <p:nvPr>
            <p:ph type="ftr" sz="quarter" idx="11"/>
          </p:nvPr>
        </p:nvSpPr>
        <p:spPr/>
        <p:txBody>
          <a:bodyPr/>
          <a:lstStyle>
            <a:lvl1pPr>
              <a:defRPr/>
            </a:lvl1pPr>
          </a:lstStyle>
          <a:p>
            <a:pPr>
              <a:defRPr/>
            </a:pPr>
            <a:endParaRPr lang="es-ES" altLang="es-UY"/>
          </a:p>
        </p:txBody>
      </p:sp>
      <p:sp>
        <p:nvSpPr>
          <p:cNvPr id="8" name="Slide Number Placeholder 5"/>
          <p:cNvSpPr>
            <a:spLocks noGrp="1"/>
          </p:cNvSpPr>
          <p:nvPr>
            <p:ph type="sldNum" sz="quarter" idx="12"/>
          </p:nvPr>
        </p:nvSpPr>
        <p:spPr/>
        <p:txBody>
          <a:bodyPr/>
          <a:lstStyle>
            <a:lvl1pPr>
              <a:defRPr/>
            </a:lvl1pPr>
          </a:lstStyle>
          <a:p>
            <a:fld id="{54CFEB19-5B89-42EB-AFDE-E49DA09E2084}" type="slidenum">
              <a:rPr lang="es-ES" altLang="es-UY"/>
              <a:pPr/>
              <a:t>‹#›</a:t>
            </a:fld>
            <a:endParaRPr lang="es-ES" altLang="es-UY"/>
          </a:p>
        </p:txBody>
      </p:sp>
    </p:spTree>
    <p:extLst>
      <p:ext uri="{BB962C8B-B14F-4D97-AF65-F5344CB8AC3E}">
        <p14:creationId xmlns:p14="http://schemas.microsoft.com/office/powerpoint/2010/main" val="3727486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s-ES" altLang="es-UY"/>
          </a:p>
        </p:txBody>
      </p:sp>
      <p:sp>
        <p:nvSpPr>
          <p:cNvPr id="5" name="Footer Placeholder 4"/>
          <p:cNvSpPr>
            <a:spLocks noGrp="1"/>
          </p:cNvSpPr>
          <p:nvPr>
            <p:ph type="ftr" sz="quarter" idx="11"/>
          </p:nvPr>
        </p:nvSpPr>
        <p:spPr/>
        <p:txBody>
          <a:bodyPr/>
          <a:lstStyle>
            <a:lvl1pPr>
              <a:defRPr/>
            </a:lvl1pPr>
          </a:lstStyle>
          <a:p>
            <a:pPr>
              <a:defRPr/>
            </a:pPr>
            <a:endParaRPr lang="es-ES" altLang="es-UY"/>
          </a:p>
        </p:txBody>
      </p:sp>
      <p:sp>
        <p:nvSpPr>
          <p:cNvPr id="6" name="Slide Number Placeholder 5"/>
          <p:cNvSpPr>
            <a:spLocks noGrp="1"/>
          </p:cNvSpPr>
          <p:nvPr>
            <p:ph type="sldNum" sz="quarter" idx="12"/>
          </p:nvPr>
        </p:nvSpPr>
        <p:spPr/>
        <p:txBody>
          <a:bodyPr/>
          <a:lstStyle>
            <a:lvl1pPr>
              <a:defRPr/>
            </a:lvl1pPr>
          </a:lstStyle>
          <a:p>
            <a:fld id="{B463BD7E-7B2C-41C2-8D1B-F60BDEF936EB}" type="slidenum">
              <a:rPr lang="es-ES" altLang="es-UY"/>
              <a:pPr/>
              <a:t>‹#›</a:t>
            </a:fld>
            <a:endParaRPr lang="es-ES" altLang="es-UY"/>
          </a:p>
        </p:txBody>
      </p:sp>
    </p:spTree>
    <p:extLst>
      <p:ext uri="{BB962C8B-B14F-4D97-AF65-F5344CB8AC3E}">
        <p14:creationId xmlns:p14="http://schemas.microsoft.com/office/powerpoint/2010/main" val="2407915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4" name="Rectangle 6"/>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7" name="Date Placeholder 3"/>
          <p:cNvSpPr>
            <a:spLocks noGrp="1"/>
          </p:cNvSpPr>
          <p:nvPr>
            <p:ph type="dt" sz="half" idx="10"/>
          </p:nvPr>
        </p:nvSpPr>
        <p:spPr/>
        <p:txBody>
          <a:bodyPr/>
          <a:lstStyle>
            <a:lvl1pPr>
              <a:defRPr/>
            </a:lvl1pPr>
          </a:lstStyle>
          <a:p>
            <a:pPr>
              <a:defRPr/>
            </a:pPr>
            <a:endParaRPr lang="es-ES" altLang="es-UY"/>
          </a:p>
        </p:txBody>
      </p:sp>
      <p:sp>
        <p:nvSpPr>
          <p:cNvPr id="8" name="Footer Placeholder 4"/>
          <p:cNvSpPr>
            <a:spLocks noGrp="1"/>
          </p:cNvSpPr>
          <p:nvPr>
            <p:ph type="ftr" sz="quarter" idx="11"/>
          </p:nvPr>
        </p:nvSpPr>
        <p:spPr/>
        <p:txBody>
          <a:bodyPr/>
          <a:lstStyle>
            <a:lvl1pPr>
              <a:defRPr/>
            </a:lvl1pPr>
          </a:lstStyle>
          <a:p>
            <a:pPr>
              <a:defRPr/>
            </a:pPr>
            <a:endParaRPr lang="es-ES" altLang="es-UY"/>
          </a:p>
        </p:txBody>
      </p:sp>
      <p:sp>
        <p:nvSpPr>
          <p:cNvPr id="9" name="Slide Number Placeholder 5"/>
          <p:cNvSpPr>
            <a:spLocks noGrp="1"/>
          </p:cNvSpPr>
          <p:nvPr>
            <p:ph type="sldNum" sz="quarter" idx="12"/>
          </p:nvPr>
        </p:nvSpPr>
        <p:spPr/>
        <p:txBody>
          <a:bodyPr/>
          <a:lstStyle>
            <a:lvl1pPr>
              <a:defRPr/>
            </a:lvl1pPr>
          </a:lstStyle>
          <a:p>
            <a:fld id="{EC024DA7-6D80-4C3B-B1DD-6BA5B0925FA1}" type="slidenum">
              <a:rPr lang="es-ES" altLang="es-UY"/>
              <a:pPr/>
              <a:t>‹#›</a:t>
            </a:fld>
            <a:endParaRPr lang="es-ES" altLang="es-UY"/>
          </a:p>
        </p:txBody>
      </p:sp>
    </p:spTree>
    <p:extLst>
      <p:ext uri="{BB962C8B-B14F-4D97-AF65-F5344CB8AC3E}">
        <p14:creationId xmlns:p14="http://schemas.microsoft.com/office/powerpoint/2010/main" val="2864056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s-ES" altLang="es-UY"/>
          </a:p>
        </p:txBody>
      </p:sp>
      <p:sp>
        <p:nvSpPr>
          <p:cNvPr id="6" name="Footer Placeholder 4"/>
          <p:cNvSpPr>
            <a:spLocks noGrp="1"/>
          </p:cNvSpPr>
          <p:nvPr>
            <p:ph type="ftr" sz="quarter" idx="11"/>
          </p:nvPr>
        </p:nvSpPr>
        <p:spPr/>
        <p:txBody>
          <a:bodyPr/>
          <a:lstStyle>
            <a:lvl1pPr>
              <a:defRPr/>
            </a:lvl1pPr>
          </a:lstStyle>
          <a:p>
            <a:pPr>
              <a:defRPr/>
            </a:pPr>
            <a:endParaRPr lang="es-ES" altLang="es-UY"/>
          </a:p>
        </p:txBody>
      </p:sp>
      <p:sp>
        <p:nvSpPr>
          <p:cNvPr id="7" name="Slide Number Placeholder 5"/>
          <p:cNvSpPr>
            <a:spLocks noGrp="1"/>
          </p:cNvSpPr>
          <p:nvPr>
            <p:ph type="sldNum" sz="quarter" idx="12"/>
          </p:nvPr>
        </p:nvSpPr>
        <p:spPr/>
        <p:txBody>
          <a:bodyPr/>
          <a:lstStyle>
            <a:lvl1pPr>
              <a:defRPr/>
            </a:lvl1pPr>
          </a:lstStyle>
          <a:p>
            <a:fld id="{D8C61C61-953C-4496-B800-BC6036132D3F}" type="slidenum">
              <a:rPr lang="es-ES" altLang="es-UY"/>
              <a:pPr/>
              <a:t>‹#›</a:t>
            </a:fld>
            <a:endParaRPr lang="es-ES" altLang="es-UY"/>
          </a:p>
        </p:txBody>
      </p:sp>
    </p:spTree>
    <p:extLst>
      <p:ext uri="{BB962C8B-B14F-4D97-AF65-F5344CB8AC3E}">
        <p14:creationId xmlns:p14="http://schemas.microsoft.com/office/powerpoint/2010/main" val="2638754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822960" y="2582334"/>
            <a:ext cx="3703320" cy="33782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4663440" y="2582334"/>
            <a:ext cx="3703320" cy="33782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s-ES" altLang="es-UY"/>
          </a:p>
        </p:txBody>
      </p:sp>
      <p:sp>
        <p:nvSpPr>
          <p:cNvPr id="8" name="Footer Placeholder 4"/>
          <p:cNvSpPr>
            <a:spLocks noGrp="1"/>
          </p:cNvSpPr>
          <p:nvPr>
            <p:ph type="ftr" sz="quarter" idx="11"/>
          </p:nvPr>
        </p:nvSpPr>
        <p:spPr/>
        <p:txBody>
          <a:bodyPr/>
          <a:lstStyle>
            <a:lvl1pPr>
              <a:defRPr/>
            </a:lvl1pPr>
          </a:lstStyle>
          <a:p>
            <a:pPr>
              <a:defRPr/>
            </a:pPr>
            <a:endParaRPr lang="es-ES" altLang="es-UY"/>
          </a:p>
        </p:txBody>
      </p:sp>
      <p:sp>
        <p:nvSpPr>
          <p:cNvPr id="9" name="Slide Number Placeholder 5"/>
          <p:cNvSpPr>
            <a:spLocks noGrp="1"/>
          </p:cNvSpPr>
          <p:nvPr>
            <p:ph type="sldNum" sz="quarter" idx="12"/>
          </p:nvPr>
        </p:nvSpPr>
        <p:spPr/>
        <p:txBody>
          <a:bodyPr/>
          <a:lstStyle>
            <a:lvl1pPr>
              <a:defRPr/>
            </a:lvl1pPr>
          </a:lstStyle>
          <a:p>
            <a:fld id="{5A948DB0-4A33-4303-A9E1-D80AEAFDF1ED}" type="slidenum">
              <a:rPr lang="es-ES" altLang="es-UY"/>
              <a:pPr/>
              <a:t>‹#›</a:t>
            </a:fld>
            <a:endParaRPr lang="es-ES" altLang="es-UY"/>
          </a:p>
        </p:txBody>
      </p:sp>
    </p:spTree>
    <p:extLst>
      <p:ext uri="{BB962C8B-B14F-4D97-AF65-F5344CB8AC3E}">
        <p14:creationId xmlns:p14="http://schemas.microsoft.com/office/powerpoint/2010/main" val="2695745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3"/>
          <p:cNvSpPr>
            <a:spLocks noGrp="1"/>
          </p:cNvSpPr>
          <p:nvPr>
            <p:ph type="dt" sz="half" idx="10"/>
          </p:nvPr>
        </p:nvSpPr>
        <p:spPr/>
        <p:txBody>
          <a:bodyPr/>
          <a:lstStyle>
            <a:lvl1pPr>
              <a:defRPr/>
            </a:lvl1pPr>
          </a:lstStyle>
          <a:p>
            <a:pPr>
              <a:defRPr/>
            </a:pPr>
            <a:endParaRPr lang="es-ES" altLang="es-UY"/>
          </a:p>
        </p:txBody>
      </p:sp>
      <p:sp>
        <p:nvSpPr>
          <p:cNvPr id="4" name="Footer Placeholder 4"/>
          <p:cNvSpPr>
            <a:spLocks noGrp="1"/>
          </p:cNvSpPr>
          <p:nvPr>
            <p:ph type="ftr" sz="quarter" idx="11"/>
          </p:nvPr>
        </p:nvSpPr>
        <p:spPr/>
        <p:txBody>
          <a:bodyPr/>
          <a:lstStyle>
            <a:lvl1pPr>
              <a:defRPr/>
            </a:lvl1pPr>
          </a:lstStyle>
          <a:p>
            <a:pPr>
              <a:defRPr/>
            </a:pPr>
            <a:endParaRPr lang="es-ES" altLang="es-UY"/>
          </a:p>
        </p:txBody>
      </p:sp>
      <p:sp>
        <p:nvSpPr>
          <p:cNvPr id="5" name="Slide Number Placeholder 5"/>
          <p:cNvSpPr>
            <a:spLocks noGrp="1"/>
          </p:cNvSpPr>
          <p:nvPr>
            <p:ph type="sldNum" sz="quarter" idx="12"/>
          </p:nvPr>
        </p:nvSpPr>
        <p:spPr/>
        <p:txBody>
          <a:bodyPr/>
          <a:lstStyle>
            <a:lvl1pPr>
              <a:defRPr/>
            </a:lvl1pPr>
          </a:lstStyle>
          <a:p>
            <a:fld id="{C643585F-9B6F-4D40-A472-690B54302949}" type="slidenum">
              <a:rPr lang="es-ES" altLang="es-UY"/>
              <a:pPr/>
              <a:t>‹#›</a:t>
            </a:fld>
            <a:endParaRPr lang="es-ES" altLang="es-UY"/>
          </a:p>
        </p:txBody>
      </p:sp>
    </p:spTree>
    <p:extLst>
      <p:ext uri="{BB962C8B-B14F-4D97-AF65-F5344CB8AC3E}">
        <p14:creationId xmlns:p14="http://schemas.microsoft.com/office/powerpoint/2010/main" val="4268996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4"/>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endParaRPr lang="es-ES" altLang="es-UY"/>
          </a:p>
        </p:txBody>
      </p:sp>
      <p:sp>
        <p:nvSpPr>
          <p:cNvPr id="5" name="Footer Placeholder 7"/>
          <p:cNvSpPr>
            <a:spLocks noGrp="1"/>
          </p:cNvSpPr>
          <p:nvPr>
            <p:ph type="ftr" sz="quarter" idx="11"/>
          </p:nvPr>
        </p:nvSpPr>
        <p:spPr/>
        <p:txBody>
          <a:bodyPr/>
          <a:lstStyle>
            <a:lvl1pPr>
              <a:defRPr>
                <a:solidFill>
                  <a:srgbClr val="FFFFFF"/>
                </a:solidFill>
              </a:defRPr>
            </a:lvl1pPr>
          </a:lstStyle>
          <a:p>
            <a:pPr>
              <a:defRPr/>
            </a:pPr>
            <a:endParaRPr lang="es-ES" altLang="es-UY"/>
          </a:p>
        </p:txBody>
      </p:sp>
      <p:sp>
        <p:nvSpPr>
          <p:cNvPr id="6" name="Slide Number Placeholder 8"/>
          <p:cNvSpPr>
            <a:spLocks noGrp="1"/>
          </p:cNvSpPr>
          <p:nvPr>
            <p:ph type="sldNum" sz="quarter" idx="12"/>
          </p:nvPr>
        </p:nvSpPr>
        <p:spPr/>
        <p:txBody>
          <a:bodyPr/>
          <a:lstStyle>
            <a:lvl1pPr>
              <a:defRPr/>
            </a:lvl1pPr>
          </a:lstStyle>
          <a:p>
            <a:fld id="{D2072EA1-A2D5-48B2-8BF1-384CD5B569BB}" type="slidenum">
              <a:rPr lang="es-ES" altLang="es-UY"/>
              <a:pPr/>
              <a:t>‹#›</a:t>
            </a:fld>
            <a:endParaRPr lang="es-ES" altLang="es-UY"/>
          </a:p>
        </p:txBody>
      </p:sp>
    </p:spTree>
    <p:extLst>
      <p:ext uri="{BB962C8B-B14F-4D97-AF65-F5344CB8AC3E}">
        <p14:creationId xmlns:p14="http://schemas.microsoft.com/office/powerpoint/2010/main" val="326230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Rectangle 7"/>
          <p:cNvSpPr/>
          <p:nvPr/>
        </p:nvSpPr>
        <p:spPr>
          <a:xfrm>
            <a:off x="0"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7" name="Date Placeholder 4"/>
          <p:cNvSpPr>
            <a:spLocks noGrp="1"/>
          </p:cNvSpPr>
          <p:nvPr>
            <p:ph type="dt" sz="half" idx="10"/>
          </p:nvPr>
        </p:nvSpPr>
        <p:spPr>
          <a:xfrm>
            <a:off x="349250" y="6459538"/>
            <a:ext cx="1963738" cy="365125"/>
          </a:xfrm>
        </p:spPr>
        <p:txBody>
          <a:bodyPr/>
          <a:lstStyle>
            <a:lvl1pPr algn="l">
              <a:defRPr/>
            </a:lvl1pPr>
          </a:lstStyle>
          <a:p>
            <a:pPr>
              <a:defRPr/>
            </a:pPr>
            <a:endParaRPr lang="es-ES" altLang="es-UY"/>
          </a:p>
        </p:txBody>
      </p:sp>
      <p:sp>
        <p:nvSpPr>
          <p:cNvPr id="8" name="Footer Placeholder 5"/>
          <p:cNvSpPr>
            <a:spLocks noGrp="1"/>
          </p:cNvSpPr>
          <p:nvPr>
            <p:ph type="ftr" sz="quarter" idx="11"/>
          </p:nvPr>
        </p:nvSpPr>
        <p:spPr>
          <a:xfrm>
            <a:off x="3600450" y="6459538"/>
            <a:ext cx="3486150" cy="365125"/>
          </a:xfrm>
        </p:spPr>
        <p:txBody>
          <a:bodyPr/>
          <a:lstStyle>
            <a:lvl1pPr algn="l">
              <a:defRPr>
                <a:solidFill>
                  <a:schemeClr val="tx2"/>
                </a:solidFill>
              </a:defRPr>
            </a:lvl1pPr>
          </a:lstStyle>
          <a:p>
            <a:pPr>
              <a:defRPr/>
            </a:pPr>
            <a:endParaRPr lang="es-ES" altLang="es-UY"/>
          </a:p>
        </p:txBody>
      </p:sp>
      <p:sp>
        <p:nvSpPr>
          <p:cNvPr id="9" name="Slide Number Placeholder 6"/>
          <p:cNvSpPr>
            <a:spLocks noGrp="1"/>
          </p:cNvSpPr>
          <p:nvPr>
            <p:ph type="sldNum" sz="quarter" idx="12"/>
          </p:nvPr>
        </p:nvSpPr>
        <p:spPr/>
        <p:txBody>
          <a:bodyPr/>
          <a:lstStyle>
            <a:lvl1pPr>
              <a:defRPr>
                <a:solidFill>
                  <a:schemeClr val="tx2"/>
                </a:solidFill>
              </a:defRPr>
            </a:lvl1pPr>
          </a:lstStyle>
          <a:p>
            <a:fld id="{365679D0-1F60-4948-BB7C-AD08629FCC60}" type="slidenum">
              <a:rPr lang="es-ES" altLang="es-UY"/>
              <a:pPr/>
              <a:t>‹#›</a:t>
            </a:fld>
            <a:endParaRPr lang="es-ES" altLang="es-UY"/>
          </a:p>
        </p:txBody>
      </p:sp>
    </p:spTree>
    <p:extLst>
      <p:ext uri="{BB962C8B-B14F-4D97-AF65-F5344CB8AC3E}">
        <p14:creationId xmlns:p14="http://schemas.microsoft.com/office/powerpoint/2010/main" val="3918139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Rectangle 7"/>
          <p:cNvSpPr/>
          <p:nvPr/>
        </p:nvSpPr>
        <p:spPr>
          <a:xfrm>
            <a:off x="0" y="4953000"/>
            <a:ext cx="9142413"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0"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a:t>Haga clic en el icono para agregar una imagen</a:t>
            </a:r>
            <a:endParaRPr lang="en-US" noProof="0"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7" name="Date Placeholder 4"/>
          <p:cNvSpPr>
            <a:spLocks noGrp="1"/>
          </p:cNvSpPr>
          <p:nvPr>
            <p:ph type="dt" sz="half" idx="10"/>
          </p:nvPr>
        </p:nvSpPr>
        <p:spPr/>
        <p:txBody>
          <a:bodyPr/>
          <a:lstStyle>
            <a:lvl1pPr>
              <a:defRPr/>
            </a:lvl1pPr>
          </a:lstStyle>
          <a:p>
            <a:pPr>
              <a:defRPr/>
            </a:pPr>
            <a:endParaRPr lang="es-ES" altLang="es-UY"/>
          </a:p>
        </p:txBody>
      </p:sp>
      <p:sp>
        <p:nvSpPr>
          <p:cNvPr id="8" name="Footer Placeholder 5"/>
          <p:cNvSpPr>
            <a:spLocks noGrp="1"/>
          </p:cNvSpPr>
          <p:nvPr>
            <p:ph type="ftr" sz="quarter" idx="11"/>
          </p:nvPr>
        </p:nvSpPr>
        <p:spPr/>
        <p:txBody>
          <a:bodyPr/>
          <a:lstStyle>
            <a:lvl1pPr>
              <a:defRPr/>
            </a:lvl1pPr>
          </a:lstStyle>
          <a:p>
            <a:pPr>
              <a:defRPr/>
            </a:pPr>
            <a:endParaRPr lang="es-ES" altLang="es-UY"/>
          </a:p>
        </p:txBody>
      </p:sp>
      <p:sp>
        <p:nvSpPr>
          <p:cNvPr id="9" name="Slide Number Placeholder 6"/>
          <p:cNvSpPr>
            <a:spLocks noGrp="1"/>
          </p:cNvSpPr>
          <p:nvPr>
            <p:ph type="sldNum" sz="quarter" idx="12"/>
          </p:nvPr>
        </p:nvSpPr>
        <p:spPr/>
        <p:txBody>
          <a:bodyPr/>
          <a:lstStyle>
            <a:lvl1pPr>
              <a:defRPr/>
            </a:lvl1pPr>
          </a:lstStyle>
          <a:p>
            <a:fld id="{A29A3016-63D2-4CC7-8FAA-0A4BE706B402}" type="slidenum">
              <a:rPr lang="es-ES" altLang="es-UY"/>
              <a:pPr/>
              <a:t>‹#›</a:t>
            </a:fld>
            <a:endParaRPr lang="es-ES" altLang="es-UY"/>
          </a:p>
        </p:txBody>
      </p:sp>
    </p:spTree>
    <p:extLst>
      <p:ext uri="{BB962C8B-B14F-4D97-AF65-F5344CB8AC3E}">
        <p14:creationId xmlns:p14="http://schemas.microsoft.com/office/powerpoint/2010/main" val="923356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325" y="287338"/>
            <a:ext cx="7543800" cy="144938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1029" name="Text Placeholder 2"/>
          <p:cNvSpPr>
            <a:spLocks noGrp="1"/>
          </p:cNvSpPr>
          <p:nvPr>
            <p:ph type="body" idx="1"/>
          </p:nvPr>
        </p:nvSpPr>
        <p:spPr bwMode="auto">
          <a:xfrm>
            <a:off x="822325" y="1846263"/>
            <a:ext cx="7543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s-ES" altLang="es-ES"/>
              <a:t>Editar el estilo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endParaRPr lang="en-US" altLang="es-ES"/>
          </a:p>
        </p:txBody>
      </p:sp>
      <p:sp>
        <p:nvSpPr>
          <p:cNvPr id="4" name="Date Placeholder 3"/>
          <p:cNvSpPr>
            <a:spLocks noGrp="1"/>
          </p:cNvSpPr>
          <p:nvPr>
            <p:ph type="dt" sz="half" idx="2"/>
          </p:nvPr>
        </p:nvSpPr>
        <p:spPr>
          <a:xfrm>
            <a:off x="822325" y="6459538"/>
            <a:ext cx="18542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rgbClr val="FFFFFF"/>
                </a:solidFill>
                <a:latin typeface="+mn-lt"/>
              </a:defRPr>
            </a:lvl1pPr>
          </a:lstStyle>
          <a:p>
            <a:pPr>
              <a:defRPr/>
            </a:pPr>
            <a:endParaRPr lang="es-ES" altLang="es-UY"/>
          </a:p>
        </p:txBody>
      </p:sp>
      <p:sp>
        <p:nvSpPr>
          <p:cNvPr id="5" name="Footer Placeholder 4"/>
          <p:cNvSpPr>
            <a:spLocks noGrp="1"/>
          </p:cNvSpPr>
          <p:nvPr>
            <p:ph type="ftr" sz="quarter" idx="3"/>
          </p:nvPr>
        </p:nvSpPr>
        <p:spPr>
          <a:xfrm>
            <a:off x="2765425" y="6459538"/>
            <a:ext cx="36163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a:solidFill>
                  <a:srgbClr val="FFFFFF"/>
                </a:solidFill>
                <a:latin typeface="+mn-lt"/>
              </a:defRPr>
            </a:lvl1pPr>
          </a:lstStyle>
          <a:p>
            <a:pPr>
              <a:defRPr/>
            </a:pPr>
            <a:endParaRPr lang="es-ES" altLang="es-UY"/>
          </a:p>
        </p:txBody>
      </p:sp>
      <p:sp>
        <p:nvSpPr>
          <p:cNvPr id="6" name="Slide Number Placeholder 5"/>
          <p:cNvSpPr>
            <a:spLocks noGrp="1"/>
          </p:cNvSpPr>
          <p:nvPr>
            <p:ph type="sldNum" sz="quarter" idx="4"/>
          </p:nvPr>
        </p:nvSpPr>
        <p:spPr>
          <a:xfrm>
            <a:off x="7424738" y="6459538"/>
            <a:ext cx="98425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FFFFFF"/>
                </a:solidFill>
              </a:defRPr>
            </a:lvl1pPr>
          </a:lstStyle>
          <a:p>
            <a:fld id="{8B5CFCDC-CB95-40E3-9E80-9A1D13A04007}" type="slidenum">
              <a:rPr lang="es-ES" altLang="es-UY"/>
              <a:pPr/>
              <a:t>‹#›</a:t>
            </a:fld>
            <a:endParaRPr lang="es-ES" altLang="es-UY"/>
          </a:p>
        </p:txBody>
      </p:sp>
      <p:cxnSp>
        <p:nvCxnSpPr>
          <p:cNvPr id="10" name="Straight Connector 9"/>
          <p:cNvCxnSpPr/>
          <p:nvPr/>
        </p:nvCxnSpPr>
        <p:spPr>
          <a:xfrm>
            <a:off x="895350" y="1738313"/>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83" r:id="rId1"/>
    <p:sldLayoutId id="2147483978" r:id="rId2"/>
    <p:sldLayoutId id="2147483984" r:id="rId3"/>
    <p:sldLayoutId id="2147483979" r:id="rId4"/>
    <p:sldLayoutId id="2147483980" r:id="rId5"/>
    <p:sldLayoutId id="2147483981" r:id="rId6"/>
    <p:sldLayoutId id="2147483985" r:id="rId7"/>
    <p:sldLayoutId id="2147483986" r:id="rId8"/>
    <p:sldLayoutId id="2147483987" r:id="rId9"/>
    <p:sldLayoutId id="2147483982" r:id="rId10"/>
    <p:sldLayoutId id="2147483988" r:id="rId11"/>
  </p:sldLayoutIdLst>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00113" y="2205038"/>
            <a:ext cx="7543800" cy="3565525"/>
          </a:xfrm>
        </p:spPr>
        <p:txBody>
          <a:bodyPr/>
          <a:lstStyle/>
          <a:p>
            <a:pPr eaLnBrk="1" fontAlgn="auto" hangingPunct="1">
              <a:spcAft>
                <a:spcPts val="0"/>
              </a:spcAft>
              <a:defRPr/>
            </a:pPr>
            <a:r>
              <a:rPr lang="fr-FR" sz="3600" b="1" dirty="0">
                <a:latin typeface="Garamond" panose="02020404030301010803" pitchFamily="18" charset="0"/>
              </a:rPr>
              <a:t>Aperçu des systèmes de protection sociale en Amérique Latine</a:t>
            </a:r>
            <a:r>
              <a:rPr lang="en-US" sz="3600" b="1" dirty="0">
                <a:latin typeface="Garamond" panose="02020404030301010803" pitchFamily="18" charset="0"/>
              </a:rPr>
              <a:t/>
            </a:r>
            <a:br>
              <a:rPr lang="en-US" sz="3600" b="1" dirty="0">
                <a:latin typeface="Garamond" panose="02020404030301010803" pitchFamily="18" charset="0"/>
              </a:rPr>
            </a:br>
            <a:r>
              <a:rPr lang="es-ES" altLang="es-UY" sz="3600" b="1" dirty="0">
                <a:solidFill>
                  <a:schemeClr val="tx1"/>
                </a:solidFill>
                <a:latin typeface="Garamond" panose="02020404030301010803" pitchFamily="18" charset="0"/>
              </a:rPr>
              <a:t/>
            </a:r>
            <a:br>
              <a:rPr lang="es-ES" altLang="es-UY" sz="3600" b="1" dirty="0">
                <a:solidFill>
                  <a:schemeClr val="tx1"/>
                </a:solidFill>
                <a:latin typeface="Garamond" panose="02020404030301010803" pitchFamily="18" charset="0"/>
              </a:rPr>
            </a:br>
            <a:r>
              <a:rPr lang="es-ES" altLang="es-UY" sz="3600" b="1" dirty="0">
                <a:solidFill>
                  <a:schemeClr val="tx1"/>
                </a:solidFill>
                <a:latin typeface="Garamond" panose="02020404030301010803" pitchFamily="18" charset="0"/>
              </a:rPr>
              <a:t/>
            </a:r>
            <a:br>
              <a:rPr lang="es-ES" altLang="es-UY" sz="3600" b="1" dirty="0">
                <a:solidFill>
                  <a:schemeClr val="tx1"/>
                </a:solidFill>
                <a:latin typeface="Garamond" panose="02020404030301010803" pitchFamily="18" charset="0"/>
              </a:rPr>
            </a:br>
            <a:r>
              <a:rPr lang="es-ES" altLang="es-UY" sz="3600" b="1" dirty="0">
                <a:solidFill>
                  <a:schemeClr val="tx1"/>
                </a:solidFill>
                <a:latin typeface="Garamond" panose="02020404030301010803" pitchFamily="18" charset="0"/>
              </a:rPr>
              <a:t/>
            </a:r>
            <a:br>
              <a:rPr lang="es-ES" altLang="es-UY" sz="3600" b="1" dirty="0">
                <a:solidFill>
                  <a:schemeClr val="tx1"/>
                </a:solidFill>
                <a:latin typeface="Garamond" panose="02020404030301010803" pitchFamily="18" charset="0"/>
              </a:rPr>
            </a:br>
            <a:r>
              <a:rPr lang="es-ES" altLang="es-UY" sz="3600" b="1" dirty="0">
                <a:solidFill>
                  <a:schemeClr val="tx1"/>
                </a:solidFill>
                <a:latin typeface="Garamond" panose="02020404030301010803" pitchFamily="18" charset="0"/>
              </a:rPr>
              <a:t/>
            </a:r>
            <a:br>
              <a:rPr lang="es-ES" altLang="es-UY" sz="3600" b="1" dirty="0">
                <a:solidFill>
                  <a:schemeClr val="tx1"/>
                </a:solidFill>
                <a:latin typeface="Garamond" panose="02020404030301010803" pitchFamily="18" charset="0"/>
              </a:rPr>
            </a:br>
            <a:endParaRPr lang="es-ES" altLang="es-UY" sz="3600" b="1" dirty="0">
              <a:solidFill>
                <a:schemeClr val="tx1"/>
              </a:solidFill>
              <a:latin typeface="Garamond" panose="02020404030301010803" pitchFamily="18" charset="0"/>
            </a:endParaRPr>
          </a:p>
        </p:txBody>
      </p:sp>
      <p:sp>
        <p:nvSpPr>
          <p:cNvPr id="3" name="2 CuadroTexto"/>
          <p:cNvSpPr txBox="1"/>
          <p:nvPr/>
        </p:nvSpPr>
        <p:spPr>
          <a:xfrm>
            <a:off x="2339975" y="4868863"/>
            <a:ext cx="6119813" cy="738664"/>
          </a:xfrm>
          <a:prstGeom prst="rect">
            <a:avLst/>
          </a:prstGeom>
          <a:noFill/>
        </p:spPr>
        <p:txBody>
          <a:bodyPr>
            <a:spAutoFit/>
          </a:bodyPr>
          <a:lstStyle/>
          <a:p>
            <a:pPr algn="r">
              <a:defRPr/>
            </a:pPr>
            <a:r>
              <a:rPr lang="es-UY" sz="1400" b="1" dirty="0">
                <a:latin typeface="Garamond" panose="02020404030301010803" pitchFamily="18" charset="0"/>
              </a:rPr>
              <a:t>CECILIA ROSSEL</a:t>
            </a:r>
          </a:p>
          <a:p>
            <a:pPr algn="r"/>
            <a:r>
              <a:rPr lang="fr-FR" sz="1400" b="1" dirty="0">
                <a:latin typeface="Garamond" panose="02020404030301010803" pitchFamily="18" charset="0"/>
              </a:rPr>
              <a:t>COURS INTERNATIONAL SUR LA PROTECTION SOCIALE, PORT-AU-PRINCE, HAÏTI, 5-16 MARS 2018</a:t>
            </a:r>
            <a:endParaRPr lang="en-US" sz="1400" dirty="0">
              <a:latin typeface="Garamond" panose="02020404030301010803"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solidFill>
                  <a:schemeClr val="tx1">
                    <a:lumMod val="85000"/>
                    <a:lumOff val="15000"/>
                  </a:schemeClr>
                </a:solidFill>
                <a:latin typeface="Garamond" panose="02020404030301010803" pitchFamily="18" charset="0"/>
              </a:rPr>
              <a:t>Martínez </a:t>
            </a:r>
            <a:r>
              <a:rPr lang="es-ES" sz="4000" b="1" dirty="0" err="1">
                <a:solidFill>
                  <a:schemeClr val="tx1">
                    <a:lumMod val="85000"/>
                    <a:lumOff val="15000"/>
                  </a:schemeClr>
                </a:solidFill>
                <a:latin typeface="Garamond" panose="02020404030301010803" pitchFamily="18" charset="0"/>
              </a:rPr>
              <a:t>Franzoni</a:t>
            </a:r>
            <a:r>
              <a:rPr lang="es-ES" sz="4000" b="1" dirty="0">
                <a:solidFill>
                  <a:schemeClr val="tx1">
                    <a:lumMod val="85000"/>
                    <a:lumOff val="15000"/>
                  </a:schemeClr>
                </a:solidFill>
                <a:latin typeface="Garamond" panose="02020404030301010803" pitchFamily="18" charset="0"/>
              </a:rPr>
              <a:t> (2008)</a:t>
            </a:r>
          </a:p>
        </p:txBody>
      </p:sp>
      <p:graphicFrame>
        <p:nvGraphicFramePr>
          <p:cNvPr id="4" name="Tabla 3"/>
          <p:cNvGraphicFramePr>
            <a:graphicFrameLocks noGrp="1"/>
          </p:cNvGraphicFramePr>
          <p:nvPr>
            <p:extLst>
              <p:ext uri="{D42A27DB-BD31-4B8C-83A1-F6EECF244321}">
                <p14:modId xmlns:p14="http://schemas.microsoft.com/office/powerpoint/2010/main" val="3140156594"/>
              </p:ext>
            </p:extLst>
          </p:nvPr>
        </p:nvGraphicFramePr>
        <p:xfrm>
          <a:off x="1043608" y="2564904"/>
          <a:ext cx="7200800" cy="2808312"/>
        </p:xfrm>
        <a:graphic>
          <a:graphicData uri="http://schemas.openxmlformats.org/drawingml/2006/table">
            <a:tbl>
              <a:tblPr>
                <a:tableStyleId>{5C22544A-7EE6-4342-B048-85BDC9FD1C3A}</a:tableStyleId>
              </a:tblPr>
              <a:tblGrid>
                <a:gridCol w="3212665">
                  <a:extLst>
                    <a:ext uri="{9D8B030D-6E8A-4147-A177-3AD203B41FA5}">
                      <a16:colId xmlns="" xmlns:a16="http://schemas.microsoft.com/office/drawing/2014/main" val="1525904693"/>
                    </a:ext>
                  </a:extLst>
                </a:gridCol>
                <a:gridCol w="3988135">
                  <a:extLst>
                    <a:ext uri="{9D8B030D-6E8A-4147-A177-3AD203B41FA5}">
                      <a16:colId xmlns="" xmlns:a16="http://schemas.microsoft.com/office/drawing/2014/main" val="3879677956"/>
                    </a:ext>
                  </a:extLst>
                </a:gridCol>
              </a:tblGrid>
              <a:tr h="677821">
                <a:tc>
                  <a:txBody>
                    <a:bodyPr/>
                    <a:lstStyle/>
                    <a:p>
                      <a:pPr algn="l" fontAlgn="b"/>
                      <a:r>
                        <a:rPr lang="es-ES" sz="1600" b="1" u="none" strike="noStrike" dirty="0" err="1" smtClean="0">
                          <a:effectLst/>
                        </a:rPr>
                        <a:t>Etat-protectionniste</a:t>
                      </a:r>
                      <a:endParaRPr lang="es-ES" sz="1600" b="1"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es-ES" sz="1600" b="0" i="0" u="none" strike="noStrike" dirty="0" err="1" smtClean="0">
                          <a:solidFill>
                            <a:srgbClr val="000000"/>
                          </a:solidFill>
                          <a:effectLst/>
                          <a:latin typeface="Calibri" panose="020F0502020204030204" pitchFamily="34" charset="0"/>
                        </a:rPr>
                        <a:t>Brésil</a:t>
                      </a:r>
                      <a:r>
                        <a:rPr lang="es-ES" sz="1600" b="0" i="0" u="none" strike="noStrike" dirty="0" smtClean="0">
                          <a:solidFill>
                            <a:srgbClr val="000000"/>
                          </a:solidFill>
                          <a:effectLst/>
                          <a:latin typeface="Calibri" panose="020F0502020204030204" pitchFamily="34" charset="0"/>
                        </a:rPr>
                        <a:t>, Costa Rica, </a:t>
                      </a:r>
                      <a:r>
                        <a:rPr lang="es-ES" sz="1600" b="0" i="0" u="none" strike="noStrike" dirty="0" err="1" smtClean="0">
                          <a:solidFill>
                            <a:srgbClr val="000000"/>
                          </a:solidFill>
                          <a:effectLst/>
                          <a:latin typeface="Calibri" panose="020F0502020204030204" pitchFamily="34" charset="0"/>
                        </a:rPr>
                        <a:t>Mexique</a:t>
                      </a:r>
                      <a:r>
                        <a:rPr lang="es-ES" sz="1600" b="0" i="0" u="none" strike="noStrike" dirty="0" smtClean="0">
                          <a:solidFill>
                            <a:srgbClr val="000000"/>
                          </a:solidFill>
                          <a:effectLst/>
                          <a:latin typeface="Calibri" panose="020F0502020204030204" pitchFamily="34" charset="0"/>
                        </a:rPr>
                        <a:t>, </a:t>
                      </a:r>
                      <a:r>
                        <a:rPr lang="es-ES" sz="1600" b="0" i="0" u="none" strike="noStrike" dirty="0" err="1" smtClean="0">
                          <a:solidFill>
                            <a:srgbClr val="000000"/>
                          </a:solidFill>
                          <a:effectLst/>
                          <a:latin typeface="Calibri" panose="020F0502020204030204" pitchFamily="34" charset="0"/>
                        </a:rPr>
                        <a:t>Panama</a:t>
                      </a:r>
                      <a:r>
                        <a:rPr lang="es-ES" sz="1600" b="0" i="0" u="none" strike="noStrike" dirty="0" smtClean="0">
                          <a:solidFill>
                            <a:srgbClr val="000000"/>
                          </a:solidFill>
                          <a:effectLst/>
                          <a:latin typeface="Calibri" panose="020F0502020204030204" pitchFamily="34" charset="0"/>
                        </a:rPr>
                        <a:t>, Uruguay</a:t>
                      </a:r>
                      <a:endParaRPr lang="es-ES" sz="1600" b="0" i="0" u="none" strike="noStrike" dirty="0">
                        <a:solidFill>
                          <a:srgbClr val="000000"/>
                        </a:solidFill>
                        <a:effectLst/>
                        <a:latin typeface="Calibri" panose="020F0502020204030204" pitchFamily="34" charset="0"/>
                      </a:endParaRPr>
                    </a:p>
                  </a:txBody>
                  <a:tcPr marL="9525" marR="9525" marT="9525" anchor="ctr"/>
                </a:tc>
                <a:extLst>
                  <a:ext uri="{0D108BD9-81ED-4DB2-BD59-A6C34878D82A}">
                    <a16:rowId xmlns="" xmlns:a16="http://schemas.microsoft.com/office/drawing/2014/main" val="3778335622"/>
                  </a:ext>
                </a:extLst>
              </a:tr>
              <a:tr h="539395">
                <a:tc>
                  <a:txBody>
                    <a:bodyPr/>
                    <a:lstStyle/>
                    <a:p>
                      <a:pPr algn="l" fontAlgn="b"/>
                      <a:r>
                        <a:rPr lang="es-ES" sz="1600" b="1" u="none" strike="noStrike" dirty="0" err="1" smtClean="0">
                          <a:effectLst/>
                        </a:rPr>
                        <a:t>État-productif</a:t>
                      </a:r>
                      <a:endParaRPr lang="es-ES" sz="1600" b="1" i="0" u="none" strike="noStrike" dirty="0">
                        <a:solidFill>
                          <a:srgbClr val="000000"/>
                        </a:solidFill>
                        <a:effectLst/>
                        <a:latin typeface="Calibri" panose="020F0502020204030204" pitchFamily="34" charset="0"/>
                      </a:endParaRPr>
                    </a:p>
                  </a:txBody>
                  <a:tcPr marL="9525" marR="9525" marT="9525" anchor="ctr"/>
                </a:tc>
                <a:tc>
                  <a:txBody>
                    <a:bodyPr/>
                    <a:lstStyle/>
                    <a:p>
                      <a:pPr algn="l" fontAlgn="b"/>
                      <a:r>
                        <a:rPr lang="es-ES" sz="1600" b="0" i="0" u="none" strike="noStrike" dirty="0" err="1" smtClean="0">
                          <a:solidFill>
                            <a:srgbClr val="000000"/>
                          </a:solidFill>
                          <a:effectLst/>
                          <a:latin typeface="Calibri" panose="020F0502020204030204" pitchFamily="34" charset="0"/>
                        </a:rPr>
                        <a:t>Argentine</a:t>
                      </a:r>
                      <a:r>
                        <a:rPr lang="es-ES" sz="1600" b="0" i="0" u="none" strike="noStrike" dirty="0" smtClean="0">
                          <a:solidFill>
                            <a:srgbClr val="000000"/>
                          </a:solidFill>
                          <a:effectLst/>
                          <a:latin typeface="Calibri" panose="020F0502020204030204" pitchFamily="34" charset="0"/>
                        </a:rPr>
                        <a:t>, Chili</a:t>
                      </a:r>
                      <a:endParaRPr lang="es-ES" sz="1600" b="0" i="0" u="none" strike="noStrike" dirty="0">
                        <a:solidFill>
                          <a:srgbClr val="000000"/>
                        </a:solidFill>
                        <a:effectLst/>
                        <a:latin typeface="Calibri" panose="020F0502020204030204" pitchFamily="34" charset="0"/>
                      </a:endParaRPr>
                    </a:p>
                  </a:txBody>
                  <a:tcPr marL="9525" marR="9525" marT="9525" anchor="ctr"/>
                </a:tc>
                <a:extLst>
                  <a:ext uri="{0D108BD9-81ED-4DB2-BD59-A6C34878D82A}">
                    <a16:rowId xmlns="" xmlns:a16="http://schemas.microsoft.com/office/drawing/2014/main" val="225369451"/>
                  </a:ext>
                </a:extLst>
              </a:tr>
              <a:tr h="1591096">
                <a:tc>
                  <a:txBody>
                    <a:bodyPr/>
                    <a:lstStyle/>
                    <a:p>
                      <a:pPr algn="l" fontAlgn="b"/>
                      <a:r>
                        <a:rPr lang="es-ES" sz="1600" b="1" u="none" strike="noStrike" dirty="0">
                          <a:solidFill>
                            <a:schemeClr val="tx1"/>
                          </a:solidFill>
                          <a:effectLst/>
                        </a:rPr>
                        <a:t>Informal-</a:t>
                      </a:r>
                      <a:r>
                        <a:rPr lang="es-ES" sz="1600" b="1" u="none" strike="noStrike" dirty="0" err="1">
                          <a:solidFill>
                            <a:schemeClr val="tx1"/>
                          </a:solidFill>
                          <a:effectLst/>
                        </a:rPr>
                        <a:t>familiarista</a:t>
                      </a:r>
                      <a:endParaRPr lang="es-ES" sz="1600" b="1" i="0" u="none" strike="noStrike" dirty="0">
                        <a:solidFill>
                          <a:schemeClr val="tx1"/>
                        </a:solidFill>
                        <a:effectLst/>
                        <a:latin typeface="Calibri" panose="020F0502020204030204" pitchFamily="34" charset="0"/>
                      </a:endParaRPr>
                    </a:p>
                  </a:txBody>
                  <a:tcPr marL="9525" marR="9525" marT="9525" anchor="ctr"/>
                </a:tc>
                <a:tc>
                  <a:txBody>
                    <a:bodyPr/>
                    <a:lstStyle/>
                    <a:p>
                      <a:pPr algn="l" fontAlgn="b"/>
                      <a:r>
                        <a:rPr lang="es-ES" sz="1600" b="0" i="0" u="none" strike="noStrike" dirty="0" err="1" smtClean="0">
                          <a:solidFill>
                            <a:srgbClr val="000000"/>
                          </a:solidFill>
                          <a:effectLst/>
                          <a:latin typeface="Calibri" panose="020F0502020204030204" pitchFamily="34" charset="0"/>
                        </a:rPr>
                        <a:t>Colombie</a:t>
                      </a:r>
                      <a:r>
                        <a:rPr lang="es-ES" sz="1600" b="0" i="0" u="none" strike="noStrike" dirty="0" smtClean="0">
                          <a:solidFill>
                            <a:srgbClr val="000000"/>
                          </a:solidFill>
                          <a:effectLst/>
                          <a:latin typeface="Calibri" panose="020F0502020204030204" pitchFamily="34" charset="0"/>
                        </a:rPr>
                        <a:t>, </a:t>
                      </a:r>
                      <a:r>
                        <a:rPr lang="es-ES" sz="1600" b="0" i="0" u="none" strike="noStrike" dirty="0" err="1" smtClean="0">
                          <a:solidFill>
                            <a:srgbClr val="000000"/>
                          </a:solidFill>
                          <a:effectLst/>
                          <a:latin typeface="Calibri" panose="020F0502020204030204" pitchFamily="34" charset="0"/>
                        </a:rPr>
                        <a:t>Équateur</a:t>
                      </a:r>
                      <a:r>
                        <a:rPr lang="es-ES" sz="1600" b="0" i="0" u="none" strike="noStrike" dirty="0" smtClean="0">
                          <a:solidFill>
                            <a:srgbClr val="000000"/>
                          </a:solidFill>
                          <a:effectLst/>
                          <a:latin typeface="Calibri" panose="020F0502020204030204" pitchFamily="34" charset="0"/>
                        </a:rPr>
                        <a:t>, El Salvador, Guatemala, Guatemala, </a:t>
                      </a:r>
                      <a:r>
                        <a:rPr lang="es-ES" sz="1600" b="0" i="0" u="none" strike="noStrike" dirty="0" err="1" smtClean="0">
                          <a:solidFill>
                            <a:srgbClr val="000000"/>
                          </a:solidFill>
                          <a:effectLst/>
                          <a:latin typeface="Calibri" panose="020F0502020204030204" pitchFamily="34" charset="0"/>
                        </a:rPr>
                        <a:t>Pérou</a:t>
                      </a:r>
                      <a:r>
                        <a:rPr lang="es-ES" sz="1600" b="0" i="0" u="none" strike="noStrike" dirty="0" smtClean="0">
                          <a:solidFill>
                            <a:srgbClr val="000000"/>
                          </a:solidFill>
                          <a:effectLst/>
                          <a:latin typeface="Calibri" panose="020F0502020204030204" pitchFamily="34" charset="0"/>
                        </a:rPr>
                        <a:t>, Venezuela, </a:t>
                      </a:r>
                      <a:r>
                        <a:rPr lang="es-ES" sz="1600" b="0" i="0" u="none" strike="noStrike" dirty="0" err="1" smtClean="0">
                          <a:solidFill>
                            <a:srgbClr val="000000"/>
                          </a:solidFill>
                          <a:effectLst/>
                          <a:latin typeface="Calibri" panose="020F0502020204030204" pitchFamily="34" charset="0"/>
                        </a:rPr>
                        <a:t>Bolivie</a:t>
                      </a:r>
                      <a:r>
                        <a:rPr lang="es-ES" sz="1600" b="0" i="0" u="none" strike="noStrike" dirty="0" smtClean="0">
                          <a:solidFill>
                            <a:srgbClr val="000000"/>
                          </a:solidFill>
                          <a:effectLst/>
                          <a:latin typeface="Calibri" panose="020F0502020204030204" pitchFamily="34" charset="0"/>
                        </a:rPr>
                        <a:t>, Honduras, Nicaragua, Paraguay, R. </a:t>
                      </a:r>
                      <a:r>
                        <a:rPr lang="es-ES" sz="1600" b="0" i="0" u="none" strike="noStrike" dirty="0" err="1" smtClean="0">
                          <a:solidFill>
                            <a:srgbClr val="000000"/>
                          </a:solidFill>
                          <a:effectLst/>
                          <a:latin typeface="Calibri" panose="020F0502020204030204" pitchFamily="34" charset="0"/>
                        </a:rPr>
                        <a:t>Dominicaine</a:t>
                      </a:r>
                      <a:r>
                        <a:rPr lang="es-ES" sz="1600" b="0" i="0" u="none" strike="noStrike" dirty="0" smtClean="0">
                          <a:solidFill>
                            <a:srgbClr val="000000"/>
                          </a:solidFill>
                          <a:effectLst/>
                          <a:latin typeface="Calibri" panose="020F0502020204030204" pitchFamily="34" charset="0"/>
                        </a:rPr>
                        <a:t>, </a:t>
                      </a:r>
                      <a:r>
                        <a:rPr lang="es-ES" sz="1600" b="0" i="0" u="none" strike="noStrike" dirty="0" err="1" smtClean="0">
                          <a:solidFill>
                            <a:srgbClr val="000000"/>
                          </a:solidFill>
                          <a:effectLst/>
                          <a:latin typeface="Calibri" panose="020F0502020204030204" pitchFamily="34" charset="0"/>
                        </a:rPr>
                        <a:t>Bolivie</a:t>
                      </a:r>
                      <a:r>
                        <a:rPr lang="es-ES" sz="1600" b="0" i="0" u="none" strike="noStrike" dirty="0" smtClean="0">
                          <a:solidFill>
                            <a:srgbClr val="000000"/>
                          </a:solidFill>
                          <a:effectLst/>
                          <a:latin typeface="Calibri" panose="020F0502020204030204" pitchFamily="34" charset="0"/>
                        </a:rPr>
                        <a:t>. </a:t>
                      </a:r>
                      <a:endParaRPr lang="es-ES" sz="1600" b="0" i="0" u="none" strike="noStrike" dirty="0">
                        <a:solidFill>
                          <a:srgbClr val="000000"/>
                        </a:solidFill>
                        <a:effectLst/>
                        <a:latin typeface="Calibri" panose="020F0502020204030204" pitchFamily="34" charset="0"/>
                      </a:endParaRPr>
                    </a:p>
                  </a:txBody>
                  <a:tcPr marL="9525" marR="9525" marT="9525" anchor="ctr"/>
                </a:tc>
                <a:extLst>
                  <a:ext uri="{0D108BD9-81ED-4DB2-BD59-A6C34878D82A}">
                    <a16:rowId xmlns="" xmlns:a16="http://schemas.microsoft.com/office/drawing/2014/main" val="1190282079"/>
                  </a:ext>
                </a:extLst>
              </a:tr>
            </a:tbl>
          </a:graphicData>
        </a:graphic>
      </p:graphicFrame>
      <p:sp>
        <p:nvSpPr>
          <p:cNvPr id="5" name="CuadroTexto 4"/>
          <p:cNvSpPr txBox="1"/>
          <p:nvPr/>
        </p:nvSpPr>
        <p:spPr>
          <a:xfrm>
            <a:off x="6732240" y="5855415"/>
            <a:ext cx="2160240" cy="246221"/>
          </a:xfrm>
          <a:prstGeom prst="rect">
            <a:avLst/>
          </a:prstGeom>
          <a:noFill/>
        </p:spPr>
        <p:txBody>
          <a:bodyPr wrap="square" rtlCol="0">
            <a:spAutoFit/>
          </a:bodyPr>
          <a:lstStyle/>
          <a:p>
            <a:pPr algn="r"/>
            <a:r>
              <a:rPr lang="es-ES" sz="1000" dirty="0">
                <a:latin typeface="+mj-lt"/>
              </a:rPr>
              <a:t>Martínez </a:t>
            </a:r>
            <a:r>
              <a:rPr lang="es-ES" sz="1000" dirty="0" err="1">
                <a:latin typeface="+mj-lt"/>
              </a:rPr>
              <a:t>Franzoni</a:t>
            </a:r>
            <a:r>
              <a:rPr lang="es-ES" sz="1000" dirty="0">
                <a:latin typeface="+mj-lt"/>
              </a:rPr>
              <a:t> (2008)</a:t>
            </a:r>
          </a:p>
        </p:txBody>
      </p:sp>
    </p:spTree>
    <p:extLst>
      <p:ext uri="{BB962C8B-B14F-4D97-AF65-F5344CB8AC3E}">
        <p14:creationId xmlns:p14="http://schemas.microsoft.com/office/powerpoint/2010/main" val="29811212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bwMode="auto">
          <a:xfrm>
            <a:off x="-324544" y="620688"/>
            <a:ext cx="8153400" cy="990600"/>
          </a:xfrm>
          <a:prstGeom prst="rect">
            <a:avLst/>
          </a:prstGeom>
          <a:noFill/>
          <a:ln>
            <a:noFill/>
          </a:ln>
          <a:effectLs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defRPr/>
            </a:pPr>
            <a:r>
              <a:rPr lang="es-UY" altLang="es-UY" sz="3200" b="1" kern="0" dirty="0" err="1" smtClean="0">
                <a:solidFill>
                  <a:schemeClr val="tx1"/>
                </a:solidFill>
                <a:latin typeface="Garamond" pitchFamily="18" charset="0"/>
              </a:rPr>
              <a:t>Regimes</a:t>
            </a:r>
            <a:r>
              <a:rPr lang="es-UY" altLang="es-UY" sz="3200" b="1" kern="0" dirty="0" smtClean="0">
                <a:solidFill>
                  <a:schemeClr val="tx1"/>
                </a:solidFill>
                <a:latin typeface="Garamond" pitchFamily="18" charset="0"/>
              </a:rPr>
              <a:t> </a:t>
            </a:r>
            <a:r>
              <a:rPr lang="es-UY" altLang="es-UY" sz="3200" b="1" kern="0" dirty="0">
                <a:solidFill>
                  <a:schemeClr val="tx1"/>
                </a:solidFill>
                <a:latin typeface="Garamond" pitchFamily="18" charset="0"/>
              </a:rPr>
              <a:t>informal-</a:t>
            </a:r>
            <a:r>
              <a:rPr lang="es-UY" altLang="es-UY" sz="3200" b="1" kern="0" dirty="0" err="1">
                <a:solidFill>
                  <a:schemeClr val="tx1"/>
                </a:solidFill>
                <a:latin typeface="Garamond" pitchFamily="18" charset="0"/>
              </a:rPr>
              <a:t>familiaristas</a:t>
            </a:r>
            <a:endParaRPr lang="es-UY" altLang="es-UY" sz="3200" b="1" kern="0" dirty="0">
              <a:solidFill>
                <a:schemeClr val="tx1"/>
              </a:solidFill>
              <a:latin typeface="Garamond" pitchFamily="18" charset="0"/>
            </a:endParaRPr>
          </a:p>
        </p:txBody>
      </p:sp>
      <p:sp>
        <p:nvSpPr>
          <p:cNvPr id="24579" name="2 Marcador de contenido"/>
          <p:cNvSpPr txBox="1">
            <a:spLocks/>
          </p:cNvSpPr>
          <p:nvPr/>
        </p:nvSpPr>
        <p:spPr bwMode="auto">
          <a:xfrm>
            <a:off x="611560" y="1988840"/>
            <a:ext cx="7559625" cy="4063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90488" indent="-90488" algn="just">
              <a:lnSpc>
                <a:spcPct val="80000"/>
              </a:lnSpc>
              <a:spcBef>
                <a:spcPts val="1200"/>
              </a:spcBef>
              <a:spcAft>
                <a:spcPts val="200"/>
              </a:spcAft>
              <a:buClr>
                <a:schemeClr val="accent1"/>
              </a:buClr>
              <a:buSzPct val="100000"/>
              <a:buFont typeface="Arial" panose="020B0604020202020204" pitchFamily="34" charset="0"/>
              <a:buChar char="•"/>
            </a:pPr>
            <a:r>
              <a:rPr lang="fr-FR" altLang="es-ES" sz="2000" dirty="0" smtClean="0">
                <a:solidFill>
                  <a:srgbClr val="404040"/>
                </a:solidFill>
                <a:latin typeface="Garamond" panose="02020404030301010803" pitchFamily="18" charset="0"/>
              </a:rPr>
              <a:t>Forte pondération des pratiques informelles dans la provision à la production de bien-être social.</a:t>
            </a:r>
            <a:endParaRPr lang="es-CL" altLang="es-ES" sz="2000" dirty="0">
              <a:solidFill>
                <a:srgbClr val="404040"/>
              </a:solidFill>
              <a:latin typeface="Garamond" panose="02020404030301010803" pitchFamily="18" charset="0"/>
            </a:endParaRPr>
          </a:p>
          <a:p>
            <a:pPr marL="90488" indent="-90488" algn="just">
              <a:lnSpc>
                <a:spcPct val="80000"/>
              </a:lnSpc>
              <a:spcBef>
                <a:spcPts val="1200"/>
              </a:spcBef>
              <a:spcAft>
                <a:spcPts val="200"/>
              </a:spcAft>
              <a:buClr>
                <a:schemeClr val="accent1"/>
              </a:buClr>
              <a:buSzPct val="100000"/>
              <a:buFont typeface="Arial" panose="020B0604020202020204" pitchFamily="34" charset="0"/>
              <a:buChar char="•"/>
            </a:pPr>
            <a:r>
              <a:rPr lang="fr-FR" altLang="es-ES" sz="2000" dirty="0" smtClean="0">
                <a:solidFill>
                  <a:srgbClr val="404040"/>
                </a:solidFill>
                <a:latin typeface="Garamond" panose="02020404030301010803" pitchFamily="18" charset="0"/>
              </a:rPr>
              <a:t>Une grande partie de la population a tendance à dépendre "uniquement des dispositions familiales et communautaires, dans le cadre des marchés du travail et des politiques publiques d'exclusion" pour avoir accès à l'aide sociale (</a:t>
            </a:r>
            <a:r>
              <a:rPr lang="fr-FR" altLang="es-ES" sz="2000" dirty="0" err="1" smtClean="0">
                <a:solidFill>
                  <a:srgbClr val="404040"/>
                </a:solidFill>
                <a:latin typeface="Garamond" panose="02020404030301010803" pitchFamily="18" charset="0"/>
              </a:rPr>
              <a:t>Martínez</a:t>
            </a:r>
            <a:r>
              <a:rPr lang="fr-FR" altLang="es-ES" sz="2000" dirty="0" smtClean="0">
                <a:solidFill>
                  <a:srgbClr val="404040"/>
                </a:solidFill>
                <a:latin typeface="Garamond" panose="02020404030301010803" pitchFamily="18" charset="0"/>
              </a:rPr>
              <a:t> </a:t>
            </a:r>
            <a:r>
              <a:rPr lang="fr-FR" altLang="es-ES" sz="2000" dirty="0" err="1" smtClean="0">
                <a:solidFill>
                  <a:srgbClr val="404040"/>
                </a:solidFill>
                <a:latin typeface="Garamond" panose="02020404030301010803" pitchFamily="18" charset="0"/>
              </a:rPr>
              <a:t>Franzoni</a:t>
            </a:r>
            <a:r>
              <a:rPr lang="fr-FR" altLang="es-ES" sz="2000" dirty="0" smtClean="0">
                <a:solidFill>
                  <a:srgbClr val="404040"/>
                </a:solidFill>
                <a:latin typeface="Garamond" panose="02020404030301010803" pitchFamily="18" charset="0"/>
              </a:rPr>
              <a:t>, 2008:116)</a:t>
            </a:r>
            <a:endParaRPr lang="es-CL" altLang="es-ES" sz="2000" dirty="0">
              <a:solidFill>
                <a:srgbClr val="404040"/>
              </a:solidFill>
              <a:latin typeface="Garamond" panose="02020404030301010803" pitchFamily="18" charset="0"/>
            </a:endParaRPr>
          </a:p>
          <a:p>
            <a:pPr marL="90488" indent="-90488" algn="just">
              <a:lnSpc>
                <a:spcPct val="80000"/>
              </a:lnSpc>
              <a:spcBef>
                <a:spcPts val="1200"/>
              </a:spcBef>
              <a:spcAft>
                <a:spcPts val="200"/>
              </a:spcAft>
              <a:buClr>
                <a:schemeClr val="accent1"/>
              </a:buClr>
              <a:buSzPct val="100000"/>
              <a:buFont typeface="Arial" panose="020B0604020202020204" pitchFamily="34" charset="0"/>
              <a:buChar char="•"/>
            </a:pPr>
            <a:r>
              <a:rPr lang="fr-FR" altLang="es-ES" sz="2000" dirty="0" smtClean="0">
                <a:solidFill>
                  <a:srgbClr val="404040"/>
                </a:solidFill>
                <a:latin typeface="Garamond" panose="02020404030301010803" pitchFamily="18" charset="0"/>
              </a:rPr>
              <a:t>Un fort poids des familles et une grande centralité dans l'aspect domestique.  Dans ces pays, l'État est souvent faible et a très peu de moyens d'influencer les domaines centraux de la politique sociale.</a:t>
            </a:r>
            <a:endParaRPr lang="es-UY" altLang="es-ES" sz="2000" dirty="0">
              <a:solidFill>
                <a:srgbClr val="404040"/>
              </a:solidFill>
              <a:latin typeface="Garamond" panose="02020404030301010803" pitchFamily="18" charset="0"/>
            </a:endParaRPr>
          </a:p>
        </p:txBody>
      </p:sp>
      <p:sp>
        <p:nvSpPr>
          <p:cNvPr id="4" name="CuadroTexto 3"/>
          <p:cNvSpPr txBox="1"/>
          <p:nvPr/>
        </p:nvSpPr>
        <p:spPr>
          <a:xfrm>
            <a:off x="6732240" y="5855415"/>
            <a:ext cx="2160240" cy="246221"/>
          </a:xfrm>
          <a:prstGeom prst="rect">
            <a:avLst/>
          </a:prstGeom>
          <a:noFill/>
        </p:spPr>
        <p:txBody>
          <a:bodyPr wrap="square" rtlCol="0">
            <a:spAutoFit/>
          </a:bodyPr>
          <a:lstStyle/>
          <a:p>
            <a:pPr algn="r"/>
            <a:r>
              <a:rPr lang="es-ES" sz="1000" dirty="0">
                <a:latin typeface="+mj-lt"/>
              </a:rPr>
              <a:t>Martínez </a:t>
            </a:r>
            <a:r>
              <a:rPr lang="es-ES" sz="1000" dirty="0" err="1">
                <a:latin typeface="+mj-lt"/>
              </a:rPr>
              <a:t>Franzoni</a:t>
            </a:r>
            <a:r>
              <a:rPr lang="es-ES" sz="1000" dirty="0">
                <a:latin typeface="+mj-lt"/>
              </a:rPr>
              <a:t> (2008)</a:t>
            </a:r>
          </a:p>
        </p:txBody>
      </p:sp>
    </p:spTree>
    <p:extLst>
      <p:ext uri="{BB962C8B-B14F-4D97-AF65-F5344CB8AC3E}">
        <p14:creationId xmlns:p14="http://schemas.microsoft.com/office/powerpoint/2010/main" val="22981018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bwMode="auto">
          <a:xfrm>
            <a:off x="612775" y="609600"/>
            <a:ext cx="8153400" cy="990600"/>
          </a:xfrm>
          <a:prstGeom prst="rect">
            <a:avLst/>
          </a:prstGeom>
          <a:noFill/>
          <a:ln>
            <a:noFill/>
          </a:ln>
          <a:effectLs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l">
              <a:defRPr/>
            </a:pPr>
            <a:r>
              <a:rPr lang="es-UY" altLang="es-UY" sz="3200" b="1" kern="0" dirty="0" err="1">
                <a:solidFill>
                  <a:schemeClr val="tx1"/>
                </a:solidFill>
                <a:latin typeface="Garamond" pitchFamily="18" charset="0"/>
              </a:rPr>
              <a:t>Cecchini</a:t>
            </a:r>
            <a:r>
              <a:rPr lang="es-UY" altLang="es-UY" sz="3200" b="1" kern="0" dirty="0">
                <a:solidFill>
                  <a:schemeClr val="tx1"/>
                </a:solidFill>
                <a:latin typeface="Garamond" pitchFamily="18" charset="0"/>
              </a:rPr>
              <a:t>, Filgueira &amp; Robles (2014)</a:t>
            </a:r>
          </a:p>
        </p:txBody>
      </p:sp>
      <p:sp>
        <p:nvSpPr>
          <p:cNvPr id="3" name="2 Marcador de contenido"/>
          <p:cNvSpPr txBox="1">
            <a:spLocks/>
          </p:cNvSpPr>
          <p:nvPr/>
        </p:nvSpPr>
        <p:spPr bwMode="auto">
          <a:xfrm>
            <a:off x="612775" y="1600200"/>
            <a:ext cx="8153400" cy="4495800"/>
          </a:xfrm>
          <a:prstGeom prst="rect">
            <a:avLst/>
          </a:prstGeom>
          <a:noFill/>
          <a:ln>
            <a:noFill/>
          </a:ln>
          <a:effectLs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a:lnSpc>
                <a:spcPct val="90000"/>
              </a:lnSpc>
              <a:buClr>
                <a:schemeClr val="accent1"/>
              </a:buClr>
              <a:buFont typeface="Arial" panose="020B0604020202020204" pitchFamily="34" charset="0"/>
              <a:buChar char="•"/>
              <a:defRPr/>
            </a:pPr>
            <a:endParaRPr lang="es-UY" sz="2000" dirty="0">
              <a:solidFill>
                <a:srgbClr val="404040"/>
              </a:solidFill>
              <a:latin typeface="Garamond" panose="02020404030301010803" pitchFamily="18" charset="0"/>
            </a:endParaRPr>
          </a:p>
          <a:p>
            <a:pPr>
              <a:lnSpc>
                <a:spcPct val="90000"/>
              </a:lnSpc>
              <a:buClr>
                <a:schemeClr val="accent1"/>
              </a:buClr>
              <a:buFont typeface="Arial" panose="020B0604020202020204" pitchFamily="34" charset="0"/>
              <a:buChar char="•"/>
              <a:defRPr/>
            </a:pPr>
            <a:r>
              <a:rPr lang="es-UY" sz="2000" dirty="0" smtClean="0">
                <a:solidFill>
                  <a:srgbClr val="404040"/>
                </a:solidFill>
                <a:latin typeface="Garamond" panose="02020404030301010803" pitchFamily="18" charset="0"/>
              </a:rPr>
              <a:t>Les </a:t>
            </a:r>
            <a:r>
              <a:rPr lang="es-UY" sz="2000" dirty="0" err="1" smtClean="0">
                <a:solidFill>
                  <a:srgbClr val="404040"/>
                </a:solidFill>
                <a:latin typeface="Garamond" panose="02020404030301010803" pitchFamily="18" charset="0"/>
              </a:rPr>
              <a:t>écarts</a:t>
            </a:r>
            <a:r>
              <a:rPr lang="es-UY" sz="2000" dirty="0" smtClean="0">
                <a:solidFill>
                  <a:srgbClr val="404040"/>
                </a:solidFill>
                <a:latin typeface="Garamond" panose="02020404030301010803" pitchFamily="18" charset="0"/>
              </a:rPr>
              <a:t> de bien-</a:t>
            </a:r>
            <a:r>
              <a:rPr lang="es-UY" sz="2000" dirty="0" err="1" smtClean="0">
                <a:solidFill>
                  <a:srgbClr val="404040"/>
                </a:solidFill>
                <a:latin typeface="Garamond" panose="02020404030301010803" pitchFamily="18" charset="0"/>
              </a:rPr>
              <a:t>être</a:t>
            </a:r>
            <a:r>
              <a:rPr lang="es-UY" sz="2000" dirty="0" smtClean="0">
                <a:solidFill>
                  <a:srgbClr val="404040"/>
                </a:solidFill>
                <a:latin typeface="Garamond" panose="02020404030301010803" pitchFamily="18" charset="0"/>
              </a:rPr>
              <a:t>:</a:t>
            </a:r>
          </a:p>
          <a:p>
            <a:pPr lvl="1">
              <a:lnSpc>
                <a:spcPct val="90000"/>
              </a:lnSpc>
              <a:buClr>
                <a:schemeClr val="accent1"/>
              </a:buClr>
              <a:buFont typeface="Arial" panose="020B0604020202020204" pitchFamily="34" charset="0"/>
              <a:buChar char="•"/>
              <a:defRPr/>
            </a:pPr>
            <a:r>
              <a:rPr lang="fr-FR" sz="1600" dirty="0" smtClean="0">
                <a:solidFill>
                  <a:srgbClr val="404040"/>
                </a:solidFill>
                <a:latin typeface="Garamond" panose="02020404030301010803" pitchFamily="18" charset="0"/>
              </a:rPr>
              <a:t>La capacité d'une société à générer des revenus sur le marché du travail pour soutenir ses membres.</a:t>
            </a:r>
          </a:p>
          <a:p>
            <a:pPr lvl="1">
              <a:lnSpc>
                <a:spcPct val="90000"/>
              </a:lnSpc>
              <a:buClr>
                <a:schemeClr val="accent1"/>
              </a:buClr>
              <a:buFont typeface="Arial" panose="020B0604020202020204" pitchFamily="34" charset="0"/>
              <a:buChar char="•"/>
              <a:defRPr/>
            </a:pPr>
            <a:r>
              <a:rPr lang="fr-FR" sz="1600" dirty="0" smtClean="0">
                <a:solidFill>
                  <a:srgbClr val="404040"/>
                </a:solidFill>
                <a:latin typeface="Garamond" panose="02020404030301010803" pitchFamily="18" charset="0"/>
              </a:rPr>
              <a:t>Capacité de l'État à fournir des moyens de subsistance et une protection à ceux qui n'ont pas de revenus ou qui ont accès à des revenus insuffisants. </a:t>
            </a:r>
          </a:p>
          <a:p>
            <a:pPr lvl="1">
              <a:lnSpc>
                <a:spcPct val="90000"/>
              </a:lnSpc>
              <a:buClr>
                <a:schemeClr val="accent1"/>
              </a:buClr>
              <a:buNone/>
              <a:defRPr/>
            </a:pPr>
            <a:endParaRPr lang="es-UY" sz="2000" dirty="0">
              <a:solidFill>
                <a:srgbClr val="404040"/>
              </a:solidFill>
              <a:latin typeface="Garamond" panose="02020404030301010803" pitchFamily="18" charset="0"/>
            </a:endParaRPr>
          </a:p>
          <a:p>
            <a:pPr>
              <a:lnSpc>
                <a:spcPct val="90000"/>
              </a:lnSpc>
              <a:buClr>
                <a:schemeClr val="accent1"/>
              </a:buClr>
              <a:buFont typeface="Arial" panose="020B0604020202020204" pitchFamily="34" charset="0"/>
              <a:buChar char="•"/>
              <a:defRPr/>
            </a:pPr>
            <a:r>
              <a:rPr lang="fr-FR" sz="2000" dirty="0" smtClean="0">
                <a:solidFill>
                  <a:srgbClr val="404040"/>
                </a:solidFill>
                <a:latin typeface="Garamond" panose="02020404030301010803" pitchFamily="18" charset="0"/>
              </a:rPr>
              <a:t>Capacités, efforts et interaction entre les deux.</a:t>
            </a:r>
          </a:p>
          <a:p>
            <a:pPr>
              <a:lnSpc>
                <a:spcPct val="90000"/>
              </a:lnSpc>
              <a:buClr>
                <a:schemeClr val="accent1"/>
              </a:buClr>
              <a:buFont typeface="Arial" panose="020B0604020202020204" pitchFamily="34" charset="0"/>
              <a:buChar char="•"/>
              <a:defRPr/>
            </a:pPr>
            <a:endParaRPr lang="fr-FR" sz="2000" dirty="0" smtClean="0">
              <a:solidFill>
                <a:srgbClr val="404040"/>
              </a:solidFill>
              <a:latin typeface="Garamond" panose="02020404030301010803" pitchFamily="18" charset="0"/>
            </a:endParaRPr>
          </a:p>
          <a:p>
            <a:pPr>
              <a:lnSpc>
                <a:spcPct val="90000"/>
              </a:lnSpc>
              <a:buClr>
                <a:schemeClr val="accent1"/>
              </a:buClr>
              <a:buFont typeface="Arial" panose="020B0604020202020204" pitchFamily="34" charset="0"/>
              <a:buChar char="•"/>
              <a:defRPr/>
            </a:pPr>
            <a:r>
              <a:rPr lang="fr-FR" sz="2000" dirty="0" smtClean="0">
                <a:solidFill>
                  <a:srgbClr val="404040"/>
                </a:solidFill>
                <a:latin typeface="Garamond" panose="02020404030301010803" pitchFamily="18" charset="0"/>
              </a:rPr>
              <a:t>Limites: paramètres structurels qui limitent le possible.</a:t>
            </a:r>
            <a:endParaRPr lang="es-UY" sz="2000" kern="0" dirty="0">
              <a:latin typeface="Garamond" panose="02020404030301010803" pitchFamily="18" charset="0"/>
            </a:endParaRPr>
          </a:p>
        </p:txBody>
      </p:sp>
      <p:sp>
        <p:nvSpPr>
          <p:cNvPr id="6" name="CuadroTexto 5"/>
          <p:cNvSpPr txBox="1"/>
          <p:nvPr/>
        </p:nvSpPr>
        <p:spPr>
          <a:xfrm>
            <a:off x="6732240" y="5855415"/>
            <a:ext cx="2160240" cy="246221"/>
          </a:xfrm>
          <a:prstGeom prst="rect">
            <a:avLst/>
          </a:prstGeom>
          <a:noFill/>
        </p:spPr>
        <p:txBody>
          <a:bodyPr wrap="square" rtlCol="0">
            <a:spAutoFit/>
          </a:bodyPr>
          <a:lstStyle/>
          <a:p>
            <a:pPr algn="r"/>
            <a:r>
              <a:rPr lang="es-ES" sz="1000" dirty="0" err="1">
                <a:latin typeface="+mj-lt"/>
              </a:rPr>
              <a:t>Cecchini</a:t>
            </a:r>
            <a:r>
              <a:rPr lang="es-ES" sz="1000" dirty="0">
                <a:latin typeface="+mj-lt"/>
              </a:rPr>
              <a:t>, </a:t>
            </a:r>
            <a:r>
              <a:rPr lang="es-ES" sz="1000" dirty="0" err="1">
                <a:latin typeface="+mj-lt"/>
              </a:rPr>
              <a:t>Filgueira</a:t>
            </a:r>
            <a:r>
              <a:rPr lang="es-ES" sz="1000" dirty="0">
                <a:latin typeface="+mj-lt"/>
              </a:rPr>
              <a:t> &amp; Robles (2014)</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err="1" smtClean="0">
                <a:solidFill>
                  <a:schemeClr val="tx1"/>
                </a:solidFill>
                <a:latin typeface="Garamond" panose="02020404030301010803" pitchFamily="18" charset="0"/>
              </a:rPr>
              <a:t>Modestes</a:t>
            </a:r>
            <a:r>
              <a:rPr lang="es-ES" sz="3200" b="1" dirty="0" smtClean="0">
                <a:solidFill>
                  <a:schemeClr val="tx1"/>
                </a:solidFill>
                <a:latin typeface="Garamond" panose="02020404030301010803" pitchFamily="18" charset="0"/>
              </a:rPr>
              <a:t> </a:t>
            </a:r>
            <a:r>
              <a:rPr lang="es-ES" sz="3200" b="1" dirty="0" err="1" smtClean="0">
                <a:solidFill>
                  <a:schemeClr val="tx1"/>
                </a:solidFill>
                <a:latin typeface="Garamond" panose="02020404030301010803" pitchFamily="18" charset="0"/>
              </a:rPr>
              <a:t>écarts</a:t>
            </a:r>
            <a:endParaRPr lang="es-ES" sz="3200" b="1" dirty="0">
              <a:solidFill>
                <a:schemeClr val="tx1"/>
              </a:solidFill>
              <a:latin typeface="Garamond" panose="02020404030301010803" pitchFamily="18" charset="0"/>
            </a:endParaRPr>
          </a:p>
        </p:txBody>
      </p:sp>
      <p:sp>
        <p:nvSpPr>
          <p:cNvPr id="3" name="Marcador de contenido 2"/>
          <p:cNvSpPr>
            <a:spLocks noGrp="1"/>
          </p:cNvSpPr>
          <p:nvPr>
            <p:ph idx="1"/>
          </p:nvPr>
        </p:nvSpPr>
        <p:spPr>
          <a:xfrm>
            <a:off x="500035" y="1857364"/>
            <a:ext cx="3857652" cy="4429156"/>
          </a:xfrm>
        </p:spPr>
        <p:txBody>
          <a:bodyPr/>
          <a:lstStyle/>
          <a:p>
            <a:pPr>
              <a:buFont typeface="Arial" panose="020B0604020202020204" pitchFamily="34" charset="0"/>
              <a:buChar char="•"/>
            </a:pPr>
            <a:r>
              <a:rPr lang="es-ES" dirty="0">
                <a:latin typeface="Garamond" panose="02020404030301010803" pitchFamily="18" charset="0"/>
              </a:rPr>
              <a:t> </a:t>
            </a:r>
            <a:r>
              <a:rPr lang="fr-FR" dirty="0" smtClean="0">
                <a:latin typeface="Garamond" panose="02020404030301010803" pitchFamily="18" charset="0"/>
              </a:rPr>
              <a:t>Plus grand potentiel pour développer un État-providence.</a:t>
            </a:r>
          </a:p>
          <a:p>
            <a:pPr>
              <a:buFont typeface="Arial" panose="020B0604020202020204" pitchFamily="34" charset="0"/>
              <a:buChar char="•"/>
            </a:pPr>
            <a:r>
              <a:rPr lang="fr-FR" dirty="0" smtClean="0">
                <a:latin typeface="Garamond" panose="02020404030301010803" pitchFamily="18" charset="0"/>
              </a:rPr>
              <a:t>Forte baisse de la fécondité (60s) et du vieillissement avancé.</a:t>
            </a:r>
          </a:p>
          <a:p>
            <a:pPr>
              <a:buFont typeface="Arial" panose="020B0604020202020204" pitchFamily="34" charset="0"/>
              <a:buChar char="•"/>
            </a:pPr>
            <a:r>
              <a:rPr lang="fr-FR" dirty="0" smtClean="0">
                <a:latin typeface="Garamond" panose="02020404030301010803" pitchFamily="18" charset="0"/>
              </a:rPr>
              <a:t>Plus inactifs en raison de la couverture scolaire (proportion plus élevée d'enfants et d'adolescents par travailleur formel).</a:t>
            </a:r>
          </a:p>
          <a:p>
            <a:pPr>
              <a:buFont typeface="Arial" panose="020B0604020202020204" pitchFamily="34" charset="0"/>
              <a:buChar char="•"/>
            </a:pPr>
            <a:r>
              <a:rPr lang="fr-FR" dirty="0" smtClean="0">
                <a:latin typeface="Garamond" panose="02020404030301010803" pitchFamily="18" charset="0"/>
              </a:rPr>
              <a:t>PIB élevé pour la région, charge fiscale plus élevée qui permet des dépenses sociales publiques supérieures à 20% du PIB.</a:t>
            </a:r>
          </a:p>
          <a:p>
            <a:pPr>
              <a:buFont typeface="Arial" panose="020B0604020202020204" pitchFamily="34" charset="0"/>
              <a:buChar char="•"/>
            </a:pPr>
            <a:r>
              <a:rPr lang="fr-FR" dirty="0" smtClean="0">
                <a:latin typeface="Garamond" panose="02020404030301010803" pitchFamily="18" charset="0"/>
              </a:rPr>
              <a:t>Taux réduits de pauvreté.</a:t>
            </a:r>
            <a:endParaRPr lang="es-ES" dirty="0">
              <a:latin typeface="Garamond" panose="02020404030301010803" pitchFamily="18" charset="0"/>
            </a:endParaRPr>
          </a:p>
        </p:txBody>
      </p:sp>
      <p:sp>
        <p:nvSpPr>
          <p:cNvPr id="4" name="Marcador de contenido 2"/>
          <p:cNvSpPr txBox="1">
            <a:spLocks/>
          </p:cNvSpPr>
          <p:nvPr/>
        </p:nvSpPr>
        <p:spPr bwMode="auto">
          <a:xfrm>
            <a:off x="4595030" y="2060847"/>
            <a:ext cx="3893691" cy="4031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defTabSz="914400">
              <a:buFont typeface="Arial" panose="020B0604020202020204" pitchFamily="34" charset="0"/>
              <a:buChar char="•"/>
            </a:pPr>
            <a:r>
              <a:rPr lang="es-ES" dirty="0">
                <a:latin typeface="Garamond" panose="02020404030301010803" pitchFamily="18" charset="0"/>
              </a:rPr>
              <a:t> </a:t>
            </a:r>
            <a:r>
              <a:rPr lang="fr-FR" i="1" dirty="0" smtClean="0">
                <a:latin typeface="Garamond" panose="02020404030301010803" pitchFamily="18" charset="0"/>
              </a:rPr>
              <a:t>SPS</a:t>
            </a:r>
            <a:r>
              <a:rPr lang="fr-FR" dirty="0" smtClean="0">
                <a:latin typeface="Garamond" panose="02020404030301010803" pitchFamily="18" charset="0"/>
              </a:rPr>
              <a:t> segmentée par capacité contributive.</a:t>
            </a:r>
          </a:p>
          <a:p>
            <a:pPr defTabSz="914400">
              <a:buFont typeface="Arial" panose="020B0604020202020204" pitchFamily="34" charset="0"/>
              <a:buChar char="•"/>
            </a:pPr>
            <a:r>
              <a:rPr lang="fr-FR" dirty="0" smtClean="0">
                <a:latin typeface="Garamond" panose="02020404030301010803" pitchFamily="18" charset="0"/>
              </a:rPr>
              <a:t>Accès universel limité aux prestations de base (pour des restrictions fiscales et une solidarité financière limitée).</a:t>
            </a:r>
          </a:p>
          <a:p>
            <a:pPr defTabSz="914400">
              <a:buFont typeface="Arial" panose="020B0604020202020204" pitchFamily="34" charset="0"/>
              <a:buChar char="•"/>
            </a:pPr>
            <a:r>
              <a:rPr lang="fr-FR" dirty="0" smtClean="0">
                <a:latin typeface="Garamond" panose="02020404030301010803" pitchFamily="18" charset="0"/>
              </a:rPr>
              <a:t>Capacité réglementaire de l'État à corriger les inégalités limitées.</a:t>
            </a:r>
            <a:endParaRPr lang="es-ES" dirty="0">
              <a:latin typeface="Garamond" panose="02020404030301010803" pitchFamily="18" charset="0"/>
            </a:endParaRPr>
          </a:p>
        </p:txBody>
      </p:sp>
      <p:sp>
        <p:nvSpPr>
          <p:cNvPr id="5" name="CuadroTexto 4"/>
          <p:cNvSpPr txBox="1"/>
          <p:nvPr/>
        </p:nvSpPr>
        <p:spPr>
          <a:xfrm>
            <a:off x="6732240" y="5855415"/>
            <a:ext cx="2160240" cy="246221"/>
          </a:xfrm>
          <a:prstGeom prst="rect">
            <a:avLst/>
          </a:prstGeom>
          <a:noFill/>
        </p:spPr>
        <p:txBody>
          <a:bodyPr wrap="square" rtlCol="0">
            <a:spAutoFit/>
          </a:bodyPr>
          <a:lstStyle/>
          <a:p>
            <a:pPr algn="r"/>
            <a:r>
              <a:rPr lang="es-ES" sz="1000" dirty="0" err="1">
                <a:latin typeface="+mj-lt"/>
              </a:rPr>
              <a:t>Cecchini</a:t>
            </a:r>
            <a:r>
              <a:rPr lang="es-ES" sz="1000" dirty="0">
                <a:latin typeface="+mj-lt"/>
              </a:rPr>
              <a:t>, </a:t>
            </a:r>
            <a:r>
              <a:rPr lang="es-ES" sz="1000" dirty="0" err="1">
                <a:latin typeface="+mj-lt"/>
              </a:rPr>
              <a:t>Filgueira</a:t>
            </a:r>
            <a:r>
              <a:rPr lang="es-ES" sz="1000" dirty="0">
                <a:latin typeface="+mj-lt"/>
              </a:rPr>
              <a:t> &amp; Robles (2014)</a:t>
            </a:r>
          </a:p>
        </p:txBody>
      </p:sp>
    </p:spTree>
    <p:extLst>
      <p:ext uri="{BB962C8B-B14F-4D97-AF65-F5344CB8AC3E}">
        <p14:creationId xmlns:p14="http://schemas.microsoft.com/office/powerpoint/2010/main" val="27136640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err="1" smtClean="0">
                <a:solidFill>
                  <a:schemeClr val="tx1"/>
                </a:solidFill>
                <a:latin typeface="Garamond" panose="02020404030301010803" pitchFamily="18" charset="0"/>
              </a:rPr>
              <a:t>Modérées</a:t>
            </a:r>
            <a:r>
              <a:rPr lang="es-ES" sz="3200" b="1" dirty="0" smtClean="0">
                <a:solidFill>
                  <a:schemeClr val="tx1"/>
                </a:solidFill>
                <a:latin typeface="Garamond" panose="02020404030301010803" pitchFamily="18" charset="0"/>
              </a:rPr>
              <a:t> </a:t>
            </a:r>
            <a:r>
              <a:rPr lang="es-ES" sz="3200" b="1" dirty="0" err="1" smtClean="0">
                <a:solidFill>
                  <a:schemeClr val="tx1"/>
                </a:solidFill>
                <a:latin typeface="Garamond" panose="02020404030301010803" pitchFamily="18" charset="0"/>
              </a:rPr>
              <a:t>écarts</a:t>
            </a:r>
            <a:endParaRPr lang="es-ES" sz="3200" b="1" dirty="0">
              <a:solidFill>
                <a:schemeClr val="tx1"/>
              </a:solidFill>
              <a:latin typeface="Garamond" panose="02020404030301010803" pitchFamily="18" charset="0"/>
            </a:endParaRPr>
          </a:p>
        </p:txBody>
      </p:sp>
      <p:sp>
        <p:nvSpPr>
          <p:cNvPr id="3" name="Marcador de contenido 2"/>
          <p:cNvSpPr>
            <a:spLocks noGrp="1"/>
          </p:cNvSpPr>
          <p:nvPr>
            <p:ph idx="1"/>
          </p:nvPr>
        </p:nvSpPr>
        <p:spPr>
          <a:xfrm>
            <a:off x="539552" y="2060848"/>
            <a:ext cx="3893691" cy="4031009"/>
          </a:xfrm>
        </p:spPr>
        <p:txBody>
          <a:bodyPr/>
          <a:lstStyle/>
          <a:p>
            <a:pPr>
              <a:buFont typeface="Arial" panose="020B0604020202020204" pitchFamily="34" charset="0"/>
              <a:buChar char="•"/>
            </a:pPr>
            <a:r>
              <a:rPr lang="fr-FR" dirty="0" smtClean="0">
                <a:latin typeface="Garamond" panose="02020404030301010803" pitchFamily="18" charset="0"/>
              </a:rPr>
              <a:t>Forte baisse de la fécondité (dans les années 1970 et au-delà, début du vieillissement).</a:t>
            </a:r>
          </a:p>
          <a:p>
            <a:pPr>
              <a:buFont typeface="Arial" panose="020B0604020202020204" pitchFamily="34" charset="0"/>
              <a:buChar char="•"/>
            </a:pPr>
            <a:r>
              <a:rPr lang="fr-FR" dirty="0" smtClean="0">
                <a:latin typeface="Garamond" panose="02020404030301010803" pitchFamily="18" charset="0"/>
              </a:rPr>
              <a:t>Moins de poids des personnes inactives dépendantes de la couverture éducationnelle par travailleur formel.</a:t>
            </a:r>
          </a:p>
          <a:p>
            <a:pPr>
              <a:buFont typeface="Arial" panose="020B0604020202020204" pitchFamily="34" charset="0"/>
              <a:buChar char="•"/>
            </a:pPr>
            <a:r>
              <a:rPr lang="fr-FR" dirty="0" smtClean="0">
                <a:latin typeface="Garamond" panose="02020404030301010803" pitchFamily="18" charset="0"/>
              </a:rPr>
              <a:t>PIB moyen de la région, avec des dépenses qui permettent des prestations de base (pondération des revenus naturels dans les recettes publiques).</a:t>
            </a:r>
          </a:p>
          <a:p>
            <a:pPr>
              <a:buFont typeface="Arial" panose="020B0604020202020204" pitchFamily="34" charset="0"/>
              <a:buChar char="•"/>
            </a:pPr>
            <a:r>
              <a:rPr lang="fr-FR" dirty="0" smtClean="0">
                <a:latin typeface="Garamond" panose="02020404030301010803" pitchFamily="18" charset="0"/>
              </a:rPr>
              <a:t>Taux de pauvreté intermédiaire</a:t>
            </a:r>
            <a:endParaRPr lang="es-ES" dirty="0">
              <a:latin typeface="Garamond" panose="02020404030301010803" pitchFamily="18" charset="0"/>
            </a:endParaRPr>
          </a:p>
        </p:txBody>
      </p:sp>
      <p:sp>
        <p:nvSpPr>
          <p:cNvPr id="4" name="Marcador de contenido 2"/>
          <p:cNvSpPr txBox="1">
            <a:spLocks/>
          </p:cNvSpPr>
          <p:nvPr/>
        </p:nvSpPr>
        <p:spPr bwMode="auto">
          <a:xfrm>
            <a:off x="4595030" y="2060847"/>
            <a:ext cx="3893691" cy="4031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defTabSz="914400">
              <a:buFont typeface="Arial" panose="020B0604020202020204" pitchFamily="34" charset="0"/>
              <a:buChar char="•"/>
            </a:pPr>
            <a:r>
              <a:rPr lang="es-ES" dirty="0">
                <a:latin typeface="Garamond" panose="02020404030301010803" pitchFamily="18" charset="0"/>
              </a:rPr>
              <a:t> </a:t>
            </a:r>
            <a:r>
              <a:rPr lang="fr-FR" dirty="0" smtClean="0">
                <a:latin typeface="Garamond" panose="02020404030301010803" pitchFamily="18" charset="0"/>
              </a:rPr>
              <a:t>Amélioration modérée de la pauvreté.</a:t>
            </a:r>
          </a:p>
          <a:p>
            <a:pPr defTabSz="914400">
              <a:buFont typeface="Arial" panose="020B0604020202020204" pitchFamily="34" charset="0"/>
              <a:buChar char="•"/>
            </a:pPr>
            <a:r>
              <a:rPr lang="fr-FR" dirty="0" smtClean="0">
                <a:latin typeface="Garamond" panose="02020404030301010803" pitchFamily="18" charset="0"/>
              </a:rPr>
              <a:t>Insuffisance de la capacité de l'État à financer le réseau central des PS et augmentation de la qualité.</a:t>
            </a:r>
          </a:p>
          <a:p>
            <a:pPr defTabSz="914400">
              <a:buFont typeface="Arial" panose="020B0604020202020204" pitchFamily="34" charset="0"/>
              <a:buChar char="•"/>
            </a:pPr>
            <a:r>
              <a:rPr lang="fr-FR" dirty="0" smtClean="0">
                <a:latin typeface="Garamond" panose="02020404030301010803" pitchFamily="18" charset="0"/>
              </a:rPr>
              <a:t>Les marchés du travail discriminent par strates sociales et les marchés financiers par risque.</a:t>
            </a:r>
          </a:p>
          <a:p>
            <a:pPr defTabSz="914400">
              <a:buFont typeface="Arial" panose="020B0604020202020204" pitchFamily="34" charset="0"/>
              <a:buChar char="•"/>
            </a:pPr>
            <a:r>
              <a:rPr lang="fr-FR" dirty="0" smtClean="0">
                <a:latin typeface="Garamond" panose="02020404030301010803" pitchFamily="18" charset="0"/>
              </a:rPr>
              <a:t>Accès à une éducation segmentée, sans solidarité financière.</a:t>
            </a:r>
          </a:p>
          <a:p>
            <a:pPr defTabSz="914400">
              <a:buFont typeface="Arial" panose="020B0604020202020204" pitchFamily="34" charset="0"/>
              <a:buChar char="•"/>
            </a:pPr>
            <a:r>
              <a:rPr lang="fr-FR" dirty="0" smtClean="0">
                <a:latin typeface="Garamond" panose="02020404030301010803" pitchFamily="18" charset="0"/>
              </a:rPr>
              <a:t>Les institutions tendent à renforcer les mécanismes de transmission des inégalités.</a:t>
            </a:r>
            <a:endParaRPr lang="es-ES" dirty="0">
              <a:latin typeface="Garamond" panose="02020404030301010803" pitchFamily="18" charset="0"/>
            </a:endParaRPr>
          </a:p>
        </p:txBody>
      </p:sp>
      <p:sp>
        <p:nvSpPr>
          <p:cNvPr id="5" name="CuadroTexto 4"/>
          <p:cNvSpPr txBox="1"/>
          <p:nvPr/>
        </p:nvSpPr>
        <p:spPr>
          <a:xfrm>
            <a:off x="6732240" y="5855415"/>
            <a:ext cx="2160240" cy="246221"/>
          </a:xfrm>
          <a:prstGeom prst="rect">
            <a:avLst/>
          </a:prstGeom>
          <a:noFill/>
        </p:spPr>
        <p:txBody>
          <a:bodyPr wrap="square" rtlCol="0">
            <a:spAutoFit/>
          </a:bodyPr>
          <a:lstStyle/>
          <a:p>
            <a:pPr algn="r"/>
            <a:r>
              <a:rPr lang="es-ES" sz="1000" dirty="0" err="1">
                <a:latin typeface="+mj-lt"/>
              </a:rPr>
              <a:t>Cecchini</a:t>
            </a:r>
            <a:r>
              <a:rPr lang="es-ES" sz="1000" dirty="0">
                <a:latin typeface="+mj-lt"/>
              </a:rPr>
              <a:t>, </a:t>
            </a:r>
            <a:r>
              <a:rPr lang="es-ES" sz="1000" dirty="0" err="1">
                <a:latin typeface="+mj-lt"/>
              </a:rPr>
              <a:t>Filgueira</a:t>
            </a:r>
            <a:r>
              <a:rPr lang="es-ES" sz="1000" dirty="0">
                <a:latin typeface="+mj-lt"/>
              </a:rPr>
              <a:t> &amp; Robles (2014)</a:t>
            </a:r>
          </a:p>
        </p:txBody>
      </p:sp>
    </p:spTree>
    <p:extLst>
      <p:ext uri="{BB962C8B-B14F-4D97-AF65-F5344CB8AC3E}">
        <p14:creationId xmlns:p14="http://schemas.microsoft.com/office/powerpoint/2010/main" val="18355330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smtClean="0">
                <a:solidFill>
                  <a:schemeClr val="tx1"/>
                </a:solidFill>
                <a:latin typeface="Garamond" panose="02020404030301010803" pitchFamily="18" charset="0"/>
              </a:rPr>
              <a:t>Graves </a:t>
            </a:r>
            <a:r>
              <a:rPr lang="es-ES" sz="3200" b="1" dirty="0" err="1" smtClean="0">
                <a:solidFill>
                  <a:schemeClr val="tx1"/>
                </a:solidFill>
                <a:latin typeface="Garamond" panose="02020404030301010803" pitchFamily="18" charset="0"/>
              </a:rPr>
              <a:t>écarts</a:t>
            </a:r>
            <a:endParaRPr lang="es-ES" sz="3200" b="1" dirty="0">
              <a:solidFill>
                <a:schemeClr val="tx1"/>
              </a:solidFill>
              <a:latin typeface="Garamond" panose="02020404030301010803" pitchFamily="18" charset="0"/>
            </a:endParaRPr>
          </a:p>
        </p:txBody>
      </p:sp>
      <p:sp>
        <p:nvSpPr>
          <p:cNvPr id="3" name="Marcador de contenido 2"/>
          <p:cNvSpPr>
            <a:spLocks noGrp="1"/>
          </p:cNvSpPr>
          <p:nvPr>
            <p:ph idx="1"/>
          </p:nvPr>
        </p:nvSpPr>
        <p:spPr>
          <a:xfrm>
            <a:off x="539552" y="2060848"/>
            <a:ext cx="3893691" cy="4031009"/>
          </a:xfrm>
        </p:spPr>
        <p:txBody>
          <a:bodyPr/>
          <a:lstStyle/>
          <a:p>
            <a:pPr>
              <a:buFont typeface="Arial" panose="020B0604020202020204" pitchFamily="34" charset="0"/>
              <a:buChar char="•"/>
            </a:pPr>
            <a:r>
              <a:rPr lang="es-ES" dirty="0">
                <a:latin typeface="Garamond" panose="02020404030301010803" pitchFamily="18" charset="0"/>
              </a:rPr>
              <a:t> </a:t>
            </a:r>
            <a:r>
              <a:rPr lang="fr-FR" dirty="0" smtClean="0">
                <a:latin typeface="Garamond" panose="02020404030301010803" pitchFamily="18" charset="0"/>
              </a:rPr>
              <a:t>Une démographie avec une fécondité élevée (population jeune).</a:t>
            </a:r>
          </a:p>
          <a:p>
            <a:pPr>
              <a:buFont typeface="Arial" panose="020B0604020202020204" pitchFamily="34" charset="0"/>
              <a:buChar char="•"/>
            </a:pPr>
            <a:r>
              <a:rPr lang="fr-FR" dirty="0" smtClean="0">
                <a:latin typeface="Garamond" panose="02020404030301010803" pitchFamily="18" charset="0"/>
              </a:rPr>
              <a:t>Marchés du travail informel, bas salaires, forte dépendance à l'égard des travailleurs formels donnée par les travailleurs informels. Sous-emploi.</a:t>
            </a:r>
          </a:p>
          <a:p>
            <a:pPr>
              <a:buFont typeface="Arial" panose="020B0604020202020204" pitchFamily="34" charset="0"/>
              <a:buChar char="•"/>
            </a:pPr>
            <a:r>
              <a:rPr lang="fr-FR" dirty="0" smtClean="0">
                <a:latin typeface="Garamond" panose="02020404030301010803" pitchFamily="18" charset="0"/>
              </a:rPr>
              <a:t>PIB faible pour la région, faible charge fiscale qui empêche l'affectation de fonds importants à la PS.</a:t>
            </a:r>
          </a:p>
          <a:p>
            <a:pPr>
              <a:buFont typeface="Arial" panose="020B0604020202020204" pitchFamily="34" charset="0"/>
              <a:buChar char="•"/>
            </a:pPr>
            <a:r>
              <a:rPr lang="fr-FR" dirty="0" smtClean="0">
                <a:latin typeface="Garamond" panose="02020404030301010803" pitchFamily="18" charset="0"/>
              </a:rPr>
              <a:t>Taux de pauvreté élevés</a:t>
            </a:r>
          </a:p>
        </p:txBody>
      </p:sp>
      <p:sp>
        <p:nvSpPr>
          <p:cNvPr id="4" name="Marcador de contenido 2"/>
          <p:cNvSpPr txBox="1">
            <a:spLocks/>
          </p:cNvSpPr>
          <p:nvPr/>
        </p:nvSpPr>
        <p:spPr bwMode="auto">
          <a:xfrm>
            <a:off x="4595030" y="2060847"/>
            <a:ext cx="3893691" cy="4031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defTabSz="914400">
              <a:buFont typeface="Arial" panose="020B0604020202020204" pitchFamily="34" charset="0"/>
              <a:buChar char="•"/>
            </a:pPr>
            <a:r>
              <a:rPr lang="fr-FR" dirty="0" smtClean="0">
                <a:latin typeface="Garamond" panose="02020404030301010803" pitchFamily="18" charset="0"/>
              </a:rPr>
              <a:t>Capacité très limitée de l'État pour financer le réseau de base du PS.</a:t>
            </a:r>
          </a:p>
          <a:p>
            <a:pPr defTabSz="914400">
              <a:buFont typeface="Arial" panose="020B0604020202020204" pitchFamily="34" charset="0"/>
              <a:buChar char="•"/>
            </a:pPr>
            <a:r>
              <a:rPr lang="fr-FR" dirty="0" smtClean="0">
                <a:latin typeface="Garamond" panose="02020404030301010803" pitchFamily="18" charset="0"/>
              </a:rPr>
              <a:t>Des marchés du travail inégaux et des marchés financiers serrés.</a:t>
            </a:r>
          </a:p>
          <a:p>
            <a:pPr defTabSz="914400">
              <a:buFont typeface="Arial" panose="020B0604020202020204" pitchFamily="34" charset="0"/>
              <a:buChar char="•"/>
            </a:pPr>
            <a:r>
              <a:rPr lang="fr-FR" dirty="0" smtClean="0">
                <a:latin typeface="Garamond" panose="02020404030301010803" pitchFamily="18" charset="0"/>
              </a:rPr>
              <a:t>De fortes limites à la mobilité sociale et la possibilité de modifier les structures sociales.</a:t>
            </a:r>
          </a:p>
          <a:p>
            <a:pPr defTabSz="914400">
              <a:buFont typeface="Arial" panose="020B0604020202020204" pitchFamily="34" charset="0"/>
              <a:buChar char="•"/>
            </a:pPr>
            <a:r>
              <a:rPr lang="fr-FR" dirty="0" smtClean="0">
                <a:latin typeface="Garamond" panose="02020404030301010803" pitchFamily="18" charset="0"/>
              </a:rPr>
              <a:t>Stratégies d'établissement des coûts privés par les ménages (dépenses, envois de fonds, travail des enfants), avec des conséquences sur la cohésion sociale.</a:t>
            </a:r>
          </a:p>
          <a:p>
            <a:pPr defTabSz="914400">
              <a:buFont typeface="Arial" panose="020B0604020202020204" pitchFamily="34" charset="0"/>
              <a:buChar char="•"/>
            </a:pPr>
            <a:endParaRPr lang="es-ES" dirty="0">
              <a:latin typeface="Garamond" panose="02020404030301010803" pitchFamily="18" charset="0"/>
            </a:endParaRPr>
          </a:p>
        </p:txBody>
      </p:sp>
      <p:sp>
        <p:nvSpPr>
          <p:cNvPr id="5" name="CuadroTexto 4"/>
          <p:cNvSpPr txBox="1"/>
          <p:nvPr/>
        </p:nvSpPr>
        <p:spPr>
          <a:xfrm>
            <a:off x="6732240" y="5855415"/>
            <a:ext cx="2160240" cy="246221"/>
          </a:xfrm>
          <a:prstGeom prst="rect">
            <a:avLst/>
          </a:prstGeom>
          <a:noFill/>
        </p:spPr>
        <p:txBody>
          <a:bodyPr wrap="square" rtlCol="0">
            <a:spAutoFit/>
          </a:bodyPr>
          <a:lstStyle/>
          <a:p>
            <a:pPr algn="r"/>
            <a:r>
              <a:rPr lang="es-ES" sz="1000" dirty="0" err="1">
                <a:latin typeface="+mj-lt"/>
              </a:rPr>
              <a:t>Cecchini</a:t>
            </a:r>
            <a:r>
              <a:rPr lang="es-ES" sz="1000" dirty="0">
                <a:latin typeface="+mj-lt"/>
              </a:rPr>
              <a:t>, </a:t>
            </a:r>
            <a:r>
              <a:rPr lang="es-ES" sz="1000" dirty="0" err="1">
                <a:latin typeface="+mj-lt"/>
              </a:rPr>
              <a:t>Filgueira</a:t>
            </a:r>
            <a:r>
              <a:rPr lang="es-ES" sz="1000" dirty="0">
                <a:latin typeface="+mj-lt"/>
              </a:rPr>
              <a:t> &amp; Robles (2014)</a:t>
            </a:r>
          </a:p>
        </p:txBody>
      </p:sp>
    </p:spTree>
    <p:extLst>
      <p:ext uri="{BB962C8B-B14F-4D97-AF65-F5344CB8AC3E}">
        <p14:creationId xmlns:p14="http://schemas.microsoft.com/office/powerpoint/2010/main" val="5194481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a:extLst>
              <a:ext uri="{FF2B5EF4-FFF2-40B4-BE49-F238E27FC236}">
                <a16:creationId xmlns="" xmlns:a16="http://schemas.microsoft.com/office/drawing/2014/main" id="{C127FC36-E1FB-4DFA-AA92-1EC20E53022A}"/>
              </a:ext>
            </a:extLst>
          </p:cNvPr>
          <p:cNvGraphicFramePr>
            <a:graphicFrameLocks/>
          </p:cNvGraphicFramePr>
          <p:nvPr>
            <p:extLst>
              <p:ext uri="{D42A27DB-BD31-4B8C-83A1-F6EECF244321}">
                <p14:modId xmlns:p14="http://schemas.microsoft.com/office/powerpoint/2010/main" val="1008756397"/>
              </p:ext>
            </p:extLst>
          </p:nvPr>
        </p:nvGraphicFramePr>
        <p:xfrm>
          <a:off x="1907704" y="2708920"/>
          <a:ext cx="5472608" cy="3312368"/>
        </p:xfrm>
        <a:graphic>
          <a:graphicData uri="http://schemas.openxmlformats.org/drawingml/2006/chart">
            <c:chart xmlns:c="http://schemas.openxmlformats.org/drawingml/2006/chart" xmlns:r="http://schemas.openxmlformats.org/officeDocument/2006/relationships" r:id="rId2"/>
          </a:graphicData>
        </a:graphic>
      </p:graphicFrame>
      <p:sp>
        <p:nvSpPr>
          <p:cNvPr id="6" name="Título 5"/>
          <p:cNvSpPr>
            <a:spLocks noGrp="1"/>
          </p:cNvSpPr>
          <p:nvPr>
            <p:ph type="title"/>
          </p:nvPr>
        </p:nvSpPr>
        <p:spPr/>
        <p:txBody>
          <a:bodyPr>
            <a:normAutofit/>
          </a:bodyPr>
          <a:lstStyle/>
          <a:p>
            <a:r>
              <a:rPr lang="es-ES" sz="3200" b="1" dirty="0" err="1" smtClean="0">
                <a:solidFill>
                  <a:schemeClr val="tx1"/>
                </a:solidFill>
                <a:latin typeface="Garamond" panose="02020404030301010803" pitchFamily="18" charset="0"/>
              </a:rPr>
              <a:t>Capacités</a:t>
            </a:r>
            <a:r>
              <a:rPr lang="es-ES" sz="3200" b="1" dirty="0" smtClean="0">
                <a:solidFill>
                  <a:schemeClr val="tx1"/>
                </a:solidFill>
                <a:latin typeface="Garamond" panose="02020404030301010803" pitchFamily="18" charset="0"/>
              </a:rPr>
              <a:t> </a:t>
            </a:r>
          </a:p>
        </p:txBody>
      </p:sp>
      <p:sp>
        <p:nvSpPr>
          <p:cNvPr id="8" name="CuadroTexto 7"/>
          <p:cNvSpPr txBox="1"/>
          <p:nvPr/>
        </p:nvSpPr>
        <p:spPr>
          <a:xfrm>
            <a:off x="1882993" y="2132856"/>
            <a:ext cx="5472608" cy="338554"/>
          </a:xfrm>
          <a:prstGeom prst="rect">
            <a:avLst/>
          </a:prstGeom>
          <a:noFill/>
        </p:spPr>
        <p:txBody>
          <a:bodyPr wrap="square" rtlCol="0">
            <a:spAutoFit/>
          </a:bodyPr>
          <a:lstStyle/>
          <a:p>
            <a:pPr algn="ctr"/>
            <a:r>
              <a:rPr lang="fr-FR" sz="1600" b="1" dirty="0" smtClean="0">
                <a:latin typeface="+mj-lt"/>
              </a:rPr>
              <a:t>PIB par habitant (en dollars de 2005)</a:t>
            </a:r>
            <a:endParaRPr lang="es-ES" sz="1600" b="1" dirty="0">
              <a:latin typeface="+mj-lt"/>
            </a:endParaRPr>
          </a:p>
        </p:txBody>
      </p:sp>
      <p:sp>
        <p:nvSpPr>
          <p:cNvPr id="9" name="CuadroTexto 8"/>
          <p:cNvSpPr txBox="1"/>
          <p:nvPr/>
        </p:nvSpPr>
        <p:spPr>
          <a:xfrm>
            <a:off x="6732240" y="5855415"/>
            <a:ext cx="2160240" cy="246221"/>
          </a:xfrm>
          <a:prstGeom prst="rect">
            <a:avLst/>
          </a:prstGeom>
          <a:noFill/>
        </p:spPr>
        <p:txBody>
          <a:bodyPr wrap="square" rtlCol="0">
            <a:spAutoFit/>
          </a:bodyPr>
          <a:lstStyle/>
          <a:p>
            <a:pPr algn="r"/>
            <a:r>
              <a:rPr lang="es-ES" sz="1000" dirty="0" err="1">
                <a:latin typeface="+mj-lt"/>
              </a:rPr>
              <a:t>Cecchini</a:t>
            </a:r>
            <a:r>
              <a:rPr lang="es-ES" sz="1000" dirty="0">
                <a:latin typeface="+mj-lt"/>
              </a:rPr>
              <a:t>, </a:t>
            </a:r>
            <a:r>
              <a:rPr lang="es-ES" sz="1000" dirty="0" err="1">
                <a:latin typeface="+mj-lt"/>
              </a:rPr>
              <a:t>Filgueira</a:t>
            </a:r>
            <a:r>
              <a:rPr lang="es-ES" sz="1000" dirty="0">
                <a:latin typeface="+mj-lt"/>
              </a:rPr>
              <a:t> &amp; Robles (2014)</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a:extLst/>
          </p:cNvPr>
          <p:cNvGraphicFramePr>
            <a:graphicFrameLocks noGrp="1"/>
          </p:cNvGraphicFramePr>
          <p:nvPr>
            <p:extLst>
              <p:ext uri="{D42A27DB-BD31-4B8C-83A1-F6EECF244321}">
                <p14:modId xmlns:p14="http://schemas.microsoft.com/office/powerpoint/2010/main" val="1645590513"/>
              </p:ext>
            </p:extLst>
          </p:nvPr>
        </p:nvGraphicFramePr>
        <p:xfrm>
          <a:off x="612776" y="2276872"/>
          <a:ext cx="7631632" cy="3744416"/>
        </p:xfrm>
        <a:graphic>
          <a:graphicData uri="http://schemas.openxmlformats.org/drawingml/2006/chart">
            <c:chart xmlns:c="http://schemas.openxmlformats.org/drawingml/2006/chart" xmlns:r="http://schemas.openxmlformats.org/officeDocument/2006/relationships" r:id="rId2"/>
          </a:graphicData>
        </a:graphic>
      </p:graphicFrame>
      <p:sp>
        <p:nvSpPr>
          <p:cNvPr id="3" name="Título 2"/>
          <p:cNvSpPr>
            <a:spLocks noGrp="1"/>
          </p:cNvSpPr>
          <p:nvPr>
            <p:ph type="title"/>
          </p:nvPr>
        </p:nvSpPr>
        <p:spPr/>
        <p:txBody>
          <a:bodyPr>
            <a:normAutofit/>
          </a:bodyPr>
          <a:lstStyle/>
          <a:p>
            <a:r>
              <a:rPr lang="es-ES" sz="3200" b="1" dirty="0" err="1" smtClean="0">
                <a:solidFill>
                  <a:schemeClr val="tx1"/>
                </a:solidFill>
                <a:latin typeface="Garamond" panose="02020404030301010803" pitchFamily="18" charset="0"/>
              </a:rPr>
              <a:t>Capacités</a:t>
            </a:r>
            <a:endParaRPr lang="es-ES" sz="3200" b="1" dirty="0">
              <a:solidFill>
                <a:schemeClr val="tx1"/>
              </a:solidFill>
              <a:latin typeface="Garamond" panose="02020404030301010803" pitchFamily="18" charset="0"/>
            </a:endParaRPr>
          </a:p>
        </p:txBody>
      </p:sp>
      <p:sp>
        <p:nvSpPr>
          <p:cNvPr id="7" name="CuadroTexto 6"/>
          <p:cNvSpPr txBox="1"/>
          <p:nvPr/>
        </p:nvSpPr>
        <p:spPr>
          <a:xfrm>
            <a:off x="1857921" y="1942829"/>
            <a:ext cx="5472608" cy="338554"/>
          </a:xfrm>
          <a:prstGeom prst="rect">
            <a:avLst/>
          </a:prstGeom>
          <a:noFill/>
        </p:spPr>
        <p:txBody>
          <a:bodyPr wrap="square" rtlCol="0">
            <a:spAutoFit/>
          </a:bodyPr>
          <a:lstStyle/>
          <a:p>
            <a:pPr algn="ctr"/>
            <a:r>
              <a:rPr lang="es-ES" sz="1600" b="1" dirty="0" err="1" smtClean="0">
                <a:latin typeface="+mj-lt"/>
              </a:rPr>
              <a:t>Indicateurs</a:t>
            </a:r>
            <a:r>
              <a:rPr lang="es-ES" sz="1600" b="1" dirty="0" smtClean="0">
                <a:latin typeface="+mj-lt"/>
              </a:rPr>
              <a:t> de </a:t>
            </a:r>
            <a:r>
              <a:rPr lang="es-ES" sz="1600" b="1" dirty="0" err="1" smtClean="0">
                <a:latin typeface="+mj-lt"/>
              </a:rPr>
              <a:t>capacités</a:t>
            </a:r>
            <a:endParaRPr lang="es-ES" sz="1600" b="1" dirty="0">
              <a:latin typeface="+mj-lt"/>
            </a:endParaRPr>
          </a:p>
        </p:txBody>
      </p:sp>
      <p:sp>
        <p:nvSpPr>
          <p:cNvPr id="8" name="CuadroTexto 7"/>
          <p:cNvSpPr txBox="1"/>
          <p:nvPr/>
        </p:nvSpPr>
        <p:spPr>
          <a:xfrm>
            <a:off x="6951271" y="5898177"/>
            <a:ext cx="2160240" cy="246221"/>
          </a:xfrm>
          <a:prstGeom prst="rect">
            <a:avLst/>
          </a:prstGeom>
          <a:noFill/>
        </p:spPr>
        <p:txBody>
          <a:bodyPr wrap="square" rtlCol="0">
            <a:spAutoFit/>
          </a:bodyPr>
          <a:lstStyle/>
          <a:p>
            <a:pPr algn="r"/>
            <a:r>
              <a:rPr lang="es-ES" sz="1000" dirty="0" err="1">
                <a:latin typeface="+mj-lt"/>
              </a:rPr>
              <a:t>Cecchini</a:t>
            </a:r>
            <a:r>
              <a:rPr lang="es-ES" sz="1000" dirty="0">
                <a:latin typeface="+mj-lt"/>
              </a:rPr>
              <a:t>, </a:t>
            </a:r>
            <a:r>
              <a:rPr lang="es-ES" sz="1000" dirty="0" err="1">
                <a:latin typeface="+mj-lt"/>
              </a:rPr>
              <a:t>Filgueira</a:t>
            </a:r>
            <a:r>
              <a:rPr lang="es-ES" sz="1000" dirty="0">
                <a:latin typeface="+mj-lt"/>
              </a:rPr>
              <a:t> &amp; Robles (2014)</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a:bodyPr>
          <a:lstStyle/>
          <a:p>
            <a:r>
              <a:rPr lang="es-ES" sz="3200" b="1" dirty="0" err="1" smtClean="0">
                <a:solidFill>
                  <a:schemeClr val="tx1"/>
                </a:solidFill>
                <a:latin typeface="Garamond" panose="02020404030301010803" pitchFamily="18" charset="0"/>
              </a:rPr>
              <a:t>Effort</a:t>
            </a:r>
            <a:endParaRPr lang="es-ES" sz="3200" b="1" dirty="0">
              <a:solidFill>
                <a:schemeClr val="tx1"/>
              </a:solidFill>
              <a:latin typeface="Garamond" panose="02020404030301010803" pitchFamily="18" charset="0"/>
            </a:endParaRPr>
          </a:p>
        </p:txBody>
      </p:sp>
      <p:graphicFrame>
        <p:nvGraphicFramePr>
          <p:cNvPr id="5" name="Gráfico 4">
            <a:extLst>
              <a:ext uri="{FF2B5EF4-FFF2-40B4-BE49-F238E27FC236}">
                <a16:creationId xmlns="" xmlns:a16="http://schemas.microsoft.com/office/drawing/2014/main" id="{63511A82-EA64-44E7-8E85-6078CDF85378}"/>
              </a:ext>
            </a:extLst>
          </p:cNvPr>
          <p:cNvGraphicFramePr>
            <a:graphicFrameLocks noGrp="1"/>
          </p:cNvGraphicFramePr>
          <p:nvPr>
            <p:extLst>
              <p:ext uri="{D42A27DB-BD31-4B8C-83A1-F6EECF244321}">
                <p14:modId xmlns:p14="http://schemas.microsoft.com/office/powerpoint/2010/main" val="3860691530"/>
              </p:ext>
            </p:extLst>
          </p:nvPr>
        </p:nvGraphicFramePr>
        <p:xfrm>
          <a:off x="1263579" y="2348880"/>
          <a:ext cx="6620790" cy="3609711"/>
        </p:xfrm>
        <a:graphic>
          <a:graphicData uri="http://schemas.openxmlformats.org/drawingml/2006/chart">
            <c:chart xmlns:c="http://schemas.openxmlformats.org/drawingml/2006/chart" xmlns:r="http://schemas.openxmlformats.org/officeDocument/2006/relationships" r:id="rId2"/>
          </a:graphicData>
        </a:graphic>
      </p:graphicFrame>
      <p:sp>
        <p:nvSpPr>
          <p:cNvPr id="8" name="CuadroTexto 7"/>
          <p:cNvSpPr txBox="1"/>
          <p:nvPr/>
        </p:nvSpPr>
        <p:spPr>
          <a:xfrm>
            <a:off x="1857921" y="1942829"/>
            <a:ext cx="5472608" cy="338554"/>
          </a:xfrm>
          <a:prstGeom prst="rect">
            <a:avLst/>
          </a:prstGeom>
          <a:noFill/>
        </p:spPr>
        <p:txBody>
          <a:bodyPr wrap="square" rtlCol="0">
            <a:spAutoFit/>
          </a:bodyPr>
          <a:lstStyle/>
          <a:p>
            <a:pPr algn="ctr"/>
            <a:r>
              <a:rPr lang="es-ES" sz="1600" b="1" dirty="0" err="1" smtClean="0">
                <a:latin typeface="+mj-lt"/>
              </a:rPr>
              <a:t>Indicateurs</a:t>
            </a:r>
            <a:r>
              <a:rPr lang="es-ES" sz="1600" b="1" dirty="0" smtClean="0">
                <a:latin typeface="+mj-lt"/>
              </a:rPr>
              <a:t> </a:t>
            </a:r>
            <a:r>
              <a:rPr lang="es-ES" sz="1600" b="1" dirty="0" err="1" smtClean="0">
                <a:latin typeface="+mj-lt"/>
              </a:rPr>
              <a:t>d'effort</a:t>
            </a:r>
            <a:endParaRPr lang="es-ES" sz="1600" b="1" dirty="0">
              <a:latin typeface="+mj-lt"/>
            </a:endParaRPr>
          </a:p>
        </p:txBody>
      </p:sp>
      <p:sp>
        <p:nvSpPr>
          <p:cNvPr id="9" name="CuadroTexto 8"/>
          <p:cNvSpPr txBox="1"/>
          <p:nvPr/>
        </p:nvSpPr>
        <p:spPr>
          <a:xfrm>
            <a:off x="6983760" y="5958591"/>
            <a:ext cx="2160240" cy="246221"/>
          </a:xfrm>
          <a:prstGeom prst="rect">
            <a:avLst/>
          </a:prstGeom>
          <a:noFill/>
        </p:spPr>
        <p:txBody>
          <a:bodyPr wrap="square" rtlCol="0">
            <a:spAutoFit/>
          </a:bodyPr>
          <a:lstStyle/>
          <a:p>
            <a:pPr algn="r"/>
            <a:r>
              <a:rPr lang="es-ES" sz="1000" dirty="0" err="1">
                <a:latin typeface="+mj-lt"/>
              </a:rPr>
              <a:t>Cecchini</a:t>
            </a:r>
            <a:r>
              <a:rPr lang="es-ES" sz="1000" dirty="0">
                <a:latin typeface="+mj-lt"/>
              </a:rPr>
              <a:t>, </a:t>
            </a:r>
            <a:r>
              <a:rPr lang="es-ES" sz="1000" dirty="0" err="1">
                <a:latin typeface="+mj-lt"/>
              </a:rPr>
              <a:t>Filgueira</a:t>
            </a:r>
            <a:r>
              <a:rPr lang="es-ES" sz="1000" dirty="0">
                <a:latin typeface="+mj-lt"/>
              </a:rPr>
              <a:t> &amp; Robles (2014)</a:t>
            </a:r>
          </a:p>
        </p:txBody>
      </p:sp>
    </p:spTree>
    <p:extLst>
      <p:ext uri="{BB962C8B-B14F-4D97-AF65-F5344CB8AC3E}">
        <p14:creationId xmlns:p14="http://schemas.microsoft.com/office/powerpoint/2010/main" val="660525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áfico 5">
            <a:extLst>
              <a:ext uri="{FF2B5EF4-FFF2-40B4-BE49-F238E27FC236}">
                <a16:creationId xmlns="" xmlns:a16="http://schemas.microsoft.com/office/drawing/2014/main" id="{A4AFCF0C-7698-4632-9DFF-0DE01C9CB1AC}"/>
              </a:ext>
            </a:extLst>
          </p:cNvPr>
          <p:cNvGraphicFramePr>
            <a:graphicFrameLocks noGrp="1"/>
          </p:cNvGraphicFramePr>
          <p:nvPr>
            <p:extLst>
              <p:ext uri="{D42A27DB-BD31-4B8C-83A1-F6EECF244321}">
                <p14:modId xmlns:p14="http://schemas.microsoft.com/office/powerpoint/2010/main" val="3729946305"/>
              </p:ext>
            </p:extLst>
          </p:nvPr>
        </p:nvGraphicFramePr>
        <p:xfrm>
          <a:off x="1070797" y="2564904"/>
          <a:ext cx="6813571" cy="3488234"/>
        </p:xfrm>
        <a:graphic>
          <a:graphicData uri="http://schemas.openxmlformats.org/drawingml/2006/chart">
            <c:chart xmlns:c="http://schemas.openxmlformats.org/drawingml/2006/chart" xmlns:r="http://schemas.openxmlformats.org/officeDocument/2006/relationships" r:id="rId2"/>
          </a:graphicData>
        </a:graphic>
      </p:graphicFrame>
      <p:sp>
        <p:nvSpPr>
          <p:cNvPr id="7" name="Título 5"/>
          <p:cNvSpPr>
            <a:spLocks noGrp="1"/>
          </p:cNvSpPr>
          <p:nvPr>
            <p:ph type="title"/>
          </p:nvPr>
        </p:nvSpPr>
        <p:spPr>
          <a:xfrm>
            <a:off x="822325" y="287338"/>
            <a:ext cx="7543800" cy="1449387"/>
          </a:xfrm>
        </p:spPr>
        <p:txBody>
          <a:bodyPr>
            <a:normAutofit/>
          </a:bodyPr>
          <a:lstStyle/>
          <a:p>
            <a:r>
              <a:rPr lang="es-ES" sz="3200" b="1" dirty="0" err="1" smtClean="0">
                <a:solidFill>
                  <a:schemeClr val="tx1"/>
                </a:solidFill>
                <a:latin typeface="Garamond" panose="02020404030301010803" pitchFamily="18" charset="0"/>
              </a:rPr>
              <a:t>Effort</a:t>
            </a:r>
            <a:endParaRPr lang="es-ES" sz="3200" b="1" dirty="0">
              <a:solidFill>
                <a:schemeClr val="tx1"/>
              </a:solidFill>
              <a:latin typeface="Garamond" panose="02020404030301010803" pitchFamily="18" charset="0"/>
            </a:endParaRPr>
          </a:p>
        </p:txBody>
      </p:sp>
      <p:sp>
        <p:nvSpPr>
          <p:cNvPr id="8" name="CuadroTexto 7"/>
          <p:cNvSpPr txBox="1"/>
          <p:nvPr/>
        </p:nvSpPr>
        <p:spPr>
          <a:xfrm>
            <a:off x="1857921" y="2226350"/>
            <a:ext cx="5472608" cy="338554"/>
          </a:xfrm>
          <a:prstGeom prst="rect">
            <a:avLst/>
          </a:prstGeom>
          <a:noFill/>
        </p:spPr>
        <p:txBody>
          <a:bodyPr wrap="square" rtlCol="0">
            <a:spAutoFit/>
          </a:bodyPr>
          <a:lstStyle/>
          <a:p>
            <a:pPr algn="ctr"/>
            <a:r>
              <a:rPr lang="fr-FR" sz="1600" b="1" dirty="0" smtClean="0">
                <a:latin typeface="+mj-lt"/>
              </a:rPr>
              <a:t>Dépenses sociales publiques par habitant (en dollars)</a:t>
            </a:r>
            <a:endParaRPr lang="es-ES" sz="1600" b="1" dirty="0">
              <a:latin typeface="+mj-lt"/>
            </a:endParaRPr>
          </a:p>
        </p:txBody>
      </p:sp>
      <p:sp>
        <p:nvSpPr>
          <p:cNvPr id="9" name="CuadroTexto 8"/>
          <p:cNvSpPr txBox="1"/>
          <p:nvPr/>
        </p:nvSpPr>
        <p:spPr>
          <a:xfrm>
            <a:off x="6804248" y="5930027"/>
            <a:ext cx="2160240" cy="246221"/>
          </a:xfrm>
          <a:prstGeom prst="rect">
            <a:avLst/>
          </a:prstGeom>
          <a:noFill/>
        </p:spPr>
        <p:txBody>
          <a:bodyPr wrap="square" rtlCol="0">
            <a:spAutoFit/>
          </a:bodyPr>
          <a:lstStyle/>
          <a:p>
            <a:pPr algn="r"/>
            <a:r>
              <a:rPr lang="es-ES" sz="1000" dirty="0" err="1">
                <a:latin typeface="+mj-lt"/>
              </a:rPr>
              <a:t>Cecchini</a:t>
            </a:r>
            <a:r>
              <a:rPr lang="es-ES" sz="1000" dirty="0">
                <a:latin typeface="+mj-lt"/>
              </a:rPr>
              <a:t>, </a:t>
            </a:r>
            <a:r>
              <a:rPr lang="es-ES" sz="1000" dirty="0" err="1">
                <a:latin typeface="+mj-lt"/>
              </a:rPr>
              <a:t>Filgueira</a:t>
            </a:r>
            <a:r>
              <a:rPr lang="es-ES" sz="1000" dirty="0">
                <a:latin typeface="+mj-lt"/>
              </a:rPr>
              <a:t> &amp; Robles (2014)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defRPr/>
            </a:pPr>
            <a:r>
              <a:rPr lang="en-US" sz="3200" b="1" dirty="0" smtClean="0">
                <a:solidFill>
                  <a:schemeClr val="tx1"/>
                </a:solidFill>
                <a:latin typeface="Garamond" panose="02020404030301010803" pitchFamily="18" charset="0"/>
              </a:rPr>
              <a:t>Structure de la séance</a:t>
            </a:r>
            <a:endParaRPr lang="es-UY" sz="3200" b="1" dirty="0">
              <a:solidFill>
                <a:schemeClr val="tx1"/>
              </a:solidFill>
              <a:latin typeface="Garamond" pitchFamily="18" charset="0"/>
            </a:endParaRPr>
          </a:p>
        </p:txBody>
      </p:sp>
      <p:sp>
        <p:nvSpPr>
          <p:cNvPr id="9219" name="2 Marcador de contenido"/>
          <p:cNvSpPr>
            <a:spLocks noGrp="1"/>
          </p:cNvSpPr>
          <p:nvPr>
            <p:ph idx="1"/>
          </p:nvPr>
        </p:nvSpPr>
        <p:spPr/>
        <p:txBody>
          <a:bodyPr/>
          <a:lstStyle/>
          <a:p>
            <a:pPr>
              <a:buFont typeface="Arial" panose="020B0604020202020204" pitchFamily="34" charset="0"/>
              <a:buChar char="•"/>
            </a:pPr>
            <a:r>
              <a:rPr lang="fr-FR" altLang="es-ES" sz="2800" dirty="0" smtClean="0">
                <a:solidFill>
                  <a:schemeClr val="tx1">
                    <a:lumMod val="85000"/>
                    <a:lumOff val="15000"/>
                  </a:schemeClr>
                </a:solidFill>
                <a:latin typeface="Garamond" panose="02020404030301010803" pitchFamily="18" charset="0"/>
              </a:rPr>
              <a:t>Systèmes de protection sociale en Amérique Latine:</a:t>
            </a:r>
          </a:p>
          <a:p>
            <a:pPr lvl="1">
              <a:buFont typeface="Arial" panose="020B0604020202020204" pitchFamily="34" charset="0"/>
              <a:buChar char="•"/>
            </a:pPr>
            <a:r>
              <a:rPr lang="es-UY" altLang="es-ES" sz="2800" dirty="0" err="1" smtClean="0">
                <a:solidFill>
                  <a:schemeClr val="tx1">
                    <a:lumMod val="85000"/>
                    <a:lumOff val="15000"/>
                  </a:schemeClr>
                </a:solidFill>
                <a:latin typeface="Garamond" panose="02020404030301010803" pitchFamily="18" charset="0"/>
              </a:rPr>
              <a:t>Filgueira</a:t>
            </a:r>
            <a:r>
              <a:rPr lang="es-UY" altLang="es-ES" sz="2800" dirty="0" smtClean="0">
                <a:solidFill>
                  <a:schemeClr val="tx1">
                    <a:lumMod val="85000"/>
                    <a:lumOff val="15000"/>
                  </a:schemeClr>
                </a:solidFill>
                <a:latin typeface="Garamond" panose="02020404030301010803" pitchFamily="18" charset="0"/>
              </a:rPr>
              <a:t> (2001)</a:t>
            </a:r>
          </a:p>
          <a:p>
            <a:pPr lvl="1">
              <a:buFont typeface="Arial" panose="020B0604020202020204" pitchFamily="34" charset="0"/>
              <a:buChar char="•"/>
            </a:pPr>
            <a:r>
              <a:rPr lang="es-UY" altLang="es-ES" sz="2800" dirty="0" smtClean="0">
                <a:solidFill>
                  <a:schemeClr val="tx1">
                    <a:lumMod val="85000"/>
                    <a:lumOff val="15000"/>
                  </a:schemeClr>
                </a:solidFill>
                <a:latin typeface="Garamond" panose="02020404030301010803" pitchFamily="18" charset="0"/>
              </a:rPr>
              <a:t>Martínez </a:t>
            </a:r>
            <a:r>
              <a:rPr lang="es-UY" altLang="es-ES" sz="2800" dirty="0" err="1">
                <a:solidFill>
                  <a:schemeClr val="tx1">
                    <a:lumMod val="85000"/>
                    <a:lumOff val="15000"/>
                  </a:schemeClr>
                </a:solidFill>
                <a:latin typeface="Garamond" panose="02020404030301010803" pitchFamily="18" charset="0"/>
              </a:rPr>
              <a:t>Franzoni</a:t>
            </a:r>
            <a:r>
              <a:rPr lang="es-UY" altLang="es-ES" sz="2800" dirty="0">
                <a:solidFill>
                  <a:schemeClr val="tx1">
                    <a:lumMod val="85000"/>
                    <a:lumOff val="15000"/>
                  </a:schemeClr>
                </a:solidFill>
                <a:latin typeface="Garamond" panose="02020404030301010803" pitchFamily="18" charset="0"/>
              </a:rPr>
              <a:t>  (2008)</a:t>
            </a:r>
          </a:p>
          <a:p>
            <a:pPr lvl="1">
              <a:buFont typeface="Arial" panose="020B0604020202020204" pitchFamily="34" charset="0"/>
              <a:buChar char="•"/>
            </a:pPr>
            <a:r>
              <a:rPr lang="es-UY" altLang="es-ES" sz="2800" dirty="0" err="1" smtClean="0">
                <a:solidFill>
                  <a:schemeClr val="tx1">
                    <a:lumMod val="85000"/>
                    <a:lumOff val="15000"/>
                  </a:schemeClr>
                </a:solidFill>
                <a:latin typeface="Garamond" panose="02020404030301010803" pitchFamily="18" charset="0"/>
              </a:rPr>
              <a:t>Cecchini</a:t>
            </a:r>
            <a:r>
              <a:rPr lang="es-UY" altLang="es-ES" sz="2800" dirty="0">
                <a:solidFill>
                  <a:schemeClr val="tx1">
                    <a:lumMod val="85000"/>
                    <a:lumOff val="15000"/>
                  </a:schemeClr>
                </a:solidFill>
                <a:latin typeface="Garamond" panose="02020404030301010803" pitchFamily="18" charset="0"/>
              </a:rPr>
              <a:t>, </a:t>
            </a:r>
            <a:r>
              <a:rPr lang="es-UY" altLang="es-ES" sz="2800" dirty="0" err="1">
                <a:solidFill>
                  <a:schemeClr val="tx1">
                    <a:lumMod val="85000"/>
                    <a:lumOff val="15000"/>
                  </a:schemeClr>
                </a:solidFill>
                <a:latin typeface="Garamond" panose="02020404030301010803" pitchFamily="18" charset="0"/>
              </a:rPr>
              <a:t>Filgueira</a:t>
            </a:r>
            <a:r>
              <a:rPr lang="es-UY" altLang="es-ES" sz="2800" dirty="0">
                <a:solidFill>
                  <a:schemeClr val="tx1">
                    <a:lumMod val="85000"/>
                    <a:lumOff val="15000"/>
                  </a:schemeClr>
                </a:solidFill>
                <a:latin typeface="Garamond" panose="02020404030301010803" pitchFamily="18" charset="0"/>
              </a:rPr>
              <a:t> &amp; Robles (2014)</a:t>
            </a:r>
          </a:p>
          <a:p>
            <a:pPr>
              <a:buFont typeface="Arial" panose="020B0604020202020204" pitchFamily="34" charset="0"/>
              <a:buChar char="•"/>
            </a:pPr>
            <a:r>
              <a:rPr lang="es-UY" altLang="es-ES" sz="2800" dirty="0">
                <a:solidFill>
                  <a:schemeClr val="tx1">
                    <a:lumMod val="85000"/>
                    <a:lumOff val="15000"/>
                  </a:schemeClr>
                </a:solidFill>
                <a:latin typeface="Garamond" panose="02020404030301010803" pitchFamily="18" charset="0"/>
              </a:rPr>
              <a:t> </a:t>
            </a:r>
            <a:r>
              <a:rPr lang="fr-FR" altLang="es-ES" sz="2800" dirty="0" smtClean="0">
                <a:solidFill>
                  <a:schemeClr val="tx1">
                    <a:lumMod val="85000"/>
                    <a:lumOff val="15000"/>
                  </a:schemeClr>
                </a:solidFill>
                <a:latin typeface="Garamond" panose="02020404030301010803" pitchFamily="18" charset="0"/>
              </a:rPr>
              <a:t>Éléments pertinents de la variation régionale pour la réflexion sur des réformes et des instruments</a:t>
            </a:r>
            <a:endParaRPr lang="es-UY" altLang="es-ES" sz="2800" dirty="0">
              <a:solidFill>
                <a:schemeClr val="tx1">
                  <a:lumMod val="85000"/>
                  <a:lumOff val="15000"/>
                </a:schemeClr>
              </a:solidFill>
              <a:latin typeface="Garamond" panose="02020404030301010803" pitchFamily="18" charset="0"/>
            </a:endParaRPr>
          </a:p>
          <a:p>
            <a:pPr marL="0" indent="0">
              <a:buNone/>
            </a:pPr>
            <a:endParaRPr lang="es-UY" altLang="es-ES" sz="2800" dirty="0">
              <a:solidFill>
                <a:schemeClr val="tx1">
                  <a:lumMod val="85000"/>
                  <a:lumOff val="15000"/>
                </a:schemeClr>
              </a:solidFill>
              <a:latin typeface="Garamond" panose="02020404030301010803"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err="1" smtClean="0">
                <a:solidFill>
                  <a:schemeClr val="tx1"/>
                </a:solidFill>
                <a:latin typeface="Garamond" panose="02020404030301010803" pitchFamily="18" charset="0"/>
              </a:rPr>
              <a:t>Couverture</a:t>
            </a:r>
            <a:endParaRPr lang="es-ES" sz="3200" b="1" dirty="0">
              <a:solidFill>
                <a:schemeClr val="tx1"/>
              </a:solidFill>
              <a:latin typeface="Garamond" panose="02020404030301010803" pitchFamily="18" charset="0"/>
            </a:endParaRPr>
          </a:p>
        </p:txBody>
      </p:sp>
      <p:graphicFrame>
        <p:nvGraphicFramePr>
          <p:cNvPr id="4" name="Gráfico 3">
            <a:extLst>
              <a:ext uri="{FF2B5EF4-FFF2-40B4-BE49-F238E27FC236}">
                <a16:creationId xmlns="" xmlns:a16="http://schemas.microsoft.com/office/drawing/2014/main" id="{0E5A9B7E-41A7-4DBE-A86D-F176BC279CB5}"/>
              </a:ext>
            </a:extLst>
          </p:cNvPr>
          <p:cNvGraphicFramePr>
            <a:graphicFrameLocks noGrp="1"/>
          </p:cNvGraphicFramePr>
          <p:nvPr>
            <p:extLst>
              <p:ext uri="{D42A27DB-BD31-4B8C-83A1-F6EECF244321}">
                <p14:modId xmlns:p14="http://schemas.microsoft.com/office/powerpoint/2010/main" val="611065650"/>
              </p:ext>
            </p:extLst>
          </p:nvPr>
        </p:nvGraphicFramePr>
        <p:xfrm>
          <a:off x="381757" y="2420888"/>
          <a:ext cx="8424936" cy="3897743"/>
        </p:xfrm>
        <a:graphic>
          <a:graphicData uri="http://schemas.openxmlformats.org/drawingml/2006/chart">
            <c:chart xmlns:c="http://schemas.openxmlformats.org/drawingml/2006/chart" xmlns:r="http://schemas.openxmlformats.org/officeDocument/2006/relationships" r:id="rId2"/>
          </a:graphicData>
        </a:graphic>
      </p:graphicFrame>
      <p:sp>
        <p:nvSpPr>
          <p:cNvPr id="5" name="CuadroTexto 4"/>
          <p:cNvSpPr txBox="1"/>
          <p:nvPr/>
        </p:nvSpPr>
        <p:spPr>
          <a:xfrm>
            <a:off x="1857921" y="2111557"/>
            <a:ext cx="5472608" cy="338554"/>
          </a:xfrm>
          <a:prstGeom prst="rect">
            <a:avLst/>
          </a:prstGeom>
          <a:noFill/>
        </p:spPr>
        <p:txBody>
          <a:bodyPr wrap="square" rtlCol="0">
            <a:spAutoFit/>
          </a:bodyPr>
          <a:lstStyle/>
          <a:p>
            <a:pPr algn="ctr"/>
            <a:r>
              <a:rPr lang="fr-FR" sz="1600" b="1" dirty="0" smtClean="0">
                <a:latin typeface="+mj-lt"/>
              </a:rPr>
              <a:t>Indicateurs de couverture de la protection sociale</a:t>
            </a:r>
            <a:endParaRPr lang="es-ES" sz="1600" b="1" dirty="0">
              <a:latin typeface="+mj-lt"/>
            </a:endParaRPr>
          </a:p>
        </p:txBody>
      </p:sp>
      <p:sp>
        <p:nvSpPr>
          <p:cNvPr id="6" name="CuadroTexto 5"/>
          <p:cNvSpPr txBox="1"/>
          <p:nvPr/>
        </p:nvSpPr>
        <p:spPr>
          <a:xfrm>
            <a:off x="6876256" y="5949280"/>
            <a:ext cx="2160240" cy="246221"/>
          </a:xfrm>
          <a:prstGeom prst="rect">
            <a:avLst/>
          </a:prstGeom>
          <a:noFill/>
        </p:spPr>
        <p:txBody>
          <a:bodyPr wrap="square" rtlCol="0">
            <a:spAutoFit/>
          </a:bodyPr>
          <a:lstStyle/>
          <a:p>
            <a:pPr algn="r"/>
            <a:r>
              <a:rPr lang="es-ES" sz="1000" dirty="0" err="1">
                <a:latin typeface="+mj-lt"/>
              </a:rPr>
              <a:t>Cecchini</a:t>
            </a:r>
            <a:r>
              <a:rPr lang="es-ES" sz="1000" dirty="0">
                <a:latin typeface="+mj-lt"/>
              </a:rPr>
              <a:t>, </a:t>
            </a:r>
            <a:r>
              <a:rPr lang="es-ES" sz="1000" dirty="0" err="1">
                <a:latin typeface="+mj-lt"/>
              </a:rPr>
              <a:t>Filgueira</a:t>
            </a:r>
            <a:r>
              <a:rPr lang="es-ES" sz="1000" dirty="0">
                <a:latin typeface="+mj-lt"/>
              </a:rPr>
              <a:t> &amp; Robles (2014)</a:t>
            </a:r>
          </a:p>
        </p:txBody>
      </p:sp>
    </p:spTree>
    <p:extLst>
      <p:ext uri="{BB962C8B-B14F-4D97-AF65-F5344CB8AC3E}">
        <p14:creationId xmlns:p14="http://schemas.microsoft.com/office/powerpoint/2010/main" val="25473586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err="1" smtClean="0">
                <a:solidFill>
                  <a:schemeClr val="tx1"/>
                </a:solidFill>
                <a:latin typeface="Garamond" panose="02020404030301010803" pitchFamily="18" charset="0"/>
              </a:rPr>
              <a:t>Stratégies</a:t>
            </a:r>
            <a:r>
              <a:rPr lang="es-ES" sz="3200" b="1" dirty="0" smtClean="0">
                <a:solidFill>
                  <a:schemeClr val="tx1"/>
                </a:solidFill>
                <a:latin typeface="Garamond" panose="02020404030301010803" pitchFamily="18" charset="0"/>
              </a:rPr>
              <a:t> </a:t>
            </a:r>
            <a:r>
              <a:rPr lang="es-ES" sz="3200" b="1" dirty="0" err="1" smtClean="0">
                <a:solidFill>
                  <a:schemeClr val="tx1"/>
                </a:solidFill>
                <a:latin typeface="Garamond" panose="02020404030301010803" pitchFamily="18" charset="0"/>
              </a:rPr>
              <a:t>familiales</a:t>
            </a:r>
            <a:endParaRPr lang="es-ES" sz="3200" b="1" dirty="0">
              <a:solidFill>
                <a:schemeClr val="tx1"/>
              </a:solidFill>
              <a:latin typeface="Garamond" panose="02020404030301010803" pitchFamily="18" charset="0"/>
            </a:endParaRPr>
          </a:p>
        </p:txBody>
      </p:sp>
      <p:graphicFrame>
        <p:nvGraphicFramePr>
          <p:cNvPr id="4" name="Gráfico 3">
            <a:extLst>
              <a:ext uri="{FF2B5EF4-FFF2-40B4-BE49-F238E27FC236}">
                <a16:creationId xmlns="" xmlns:a16="http://schemas.microsoft.com/office/drawing/2014/main" id="{D7B94104-E207-44F9-9551-DF4156611B02}"/>
              </a:ext>
            </a:extLst>
          </p:cNvPr>
          <p:cNvGraphicFramePr>
            <a:graphicFrameLocks noGrp="1"/>
          </p:cNvGraphicFramePr>
          <p:nvPr>
            <p:extLst>
              <p:ext uri="{D42A27DB-BD31-4B8C-83A1-F6EECF244321}">
                <p14:modId xmlns:p14="http://schemas.microsoft.com/office/powerpoint/2010/main" val="554111447"/>
              </p:ext>
            </p:extLst>
          </p:nvPr>
        </p:nvGraphicFramePr>
        <p:xfrm>
          <a:off x="511189" y="2348880"/>
          <a:ext cx="7854131" cy="3744417"/>
        </p:xfrm>
        <a:graphic>
          <a:graphicData uri="http://schemas.openxmlformats.org/drawingml/2006/chart">
            <c:chart xmlns:c="http://schemas.openxmlformats.org/drawingml/2006/chart" xmlns:r="http://schemas.openxmlformats.org/officeDocument/2006/relationships" r:id="rId2"/>
          </a:graphicData>
        </a:graphic>
      </p:graphicFrame>
      <p:sp>
        <p:nvSpPr>
          <p:cNvPr id="5" name="CuadroTexto 4"/>
          <p:cNvSpPr txBox="1"/>
          <p:nvPr/>
        </p:nvSpPr>
        <p:spPr>
          <a:xfrm>
            <a:off x="1857921" y="2111557"/>
            <a:ext cx="5472608" cy="338554"/>
          </a:xfrm>
          <a:prstGeom prst="rect">
            <a:avLst/>
          </a:prstGeom>
          <a:noFill/>
        </p:spPr>
        <p:txBody>
          <a:bodyPr wrap="square" rtlCol="0">
            <a:spAutoFit/>
          </a:bodyPr>
          <a:lstStyle/>
          <a:p>
            <a:pPr algn="ctr"/>
            <a:r>
              <a:rPr lang="fr-FR" sz="1600" b="1" dirty="0" smtClean="0">
                <a:latin typeface="+mj-lt"/>
              </a:rPr>
              <a:t>Indicateurs de la stratégie familiale</a:t>
            </a:r>
            <a:endParaRPr lang="es-ES" sz="1600" b="1" dirty="0">
              <a:latin typeface="+mj-lt"/>
            </a:endParaRPr>
          </a:p>
        </p:txBody>
      </p:sp>
      <p:sp>
        <p:nvSpPr>
          <p:cNvPr id="6" name="CuadroTexto 5"/>
          <p:cNvSpPr txBox="1"/>
          <p:nvPr/>
        </p:nvSpPr>
        <p:spPr>
          <a:xfrm>
            <a:off x="6732240" y="5855415"/>
            <a:ext cx="2160240" cy="246221"/>
          </a:xfrm>
          <a:prstGeom prst="rect">
            <a:avLst/>
          </a:prstGeom>
          <a:noFill/>
        </p:spPr>
        <p:txBody>
          <a:bodyPr wrap="square" rtlCol="0">
            <a:spAutoFit/>
          </a:bodyPr>
          <a:lstStyle/>
          <a:p>
            <a:pPr algn="r"/>
            <a:r>
              <a:rPr lang="es-ES" sz="1000" dirty="0" err="1">
                <a:latin typeface="+mj-lt"/>
              </a:rPr>
              <a:t>Cecchini</a:t>
            </a:r>
            <a:r>
              <a:rPr lang="es-ES" sz="1000" dirty="0">
                <a:latin typeface="+mj-lt"/>
              </a:rPr>
              <a:t>, </a:t>
            </a:r>
            <a:r>
              <a:rPr lang="es-ES" sz="1000" dirty="0" err="1">
                <a:latin typeface="+mj-lt"/>
              </a:rPr>
              <a:t>Filgueira</a:t>
            </a:r>
            <a:r>
              <a:rPr lang="es-ES" sz="1000" dirty="0">
                <a:latin typeface="+mj-lt"/>
              </a:rPr>
              <a:t> &amp; Robles (2014)</a:t>
            </a:r>
          </a:p>
        </p:txBody>
      </p:sp>
    </p:spTree>
    <p:extLst>
      <p:ext uri="{BB962C8B-B14F-4D97-AF65-F5344CB8AC3E}">
        <p14:creationId xmlns:p14="http://schemas.microsoft.com/office/powerpoint/2010/main" val="39282091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a:bodyPr>
          <a:lstStyle/>
          <a:p>
            <a:r>
              <a:rPr lang="fr-FR" sz="4000" b="1" dirty="0" smtClean="0">
                <a:solidFill>
                  <a:schemeClr val="tx1"/>
                </a:solidFill>
                <a:latin typeface="Garamond" panose="02020404030301010803" pitchFamily="18" charset="0"/>
              </a:rPr>
              <a:t>Tendances récentes dans le domaine SPS en </a:t>
            </a:r>
            <a:r>
              <a:rPr lang="fr-FR" sz="4000" b="1" dirty="0" err="1" smtClean="0">
                <a:solidFill>
                  <a:schemeClr val="tx1"/>
                </a:solidFill>
                <a:latin typeface="Garamond" panose="02020404030301010803" pitchFamily="18" charset="0"/>
              </a:rPr>
              <a:t>Amerique</a:t>
            </a:r>
            <a:r>
              <a:rPr lang="fr-FR" sz="4000" b="1" dirty="0" smtClean="0">
                <a:solidFill>
                  <a:schemeClr val="tx1"/>
                </a:solidFill>
                <a:latin typeface="Garamond" panose="02020404030301010803" pitchFamily="18" charset="0"/>
              </a:rPr>
              <a:t> Latine</a:t>
            </a:r>
            <a:endParaRPr lang="es-ES" sz="4000" b="1" dirty="0">
              <a:solidFill>
                <a:schemeClr val="tx1"/>
              </a:solidFill>
              <a:latin typeface="Garamond" panose="02020404030301010803" pitchFamily="18" charset="0"/>
            </a:endParaRPr>
          </a:p>
        </p:txBody>
      </p:sp>
      <p:sp>
        <p:nvSpPr>
          <p:cNvPr id="7" name="Marcador de contenido 6"/>
          <p:cNvSpPr>
            <a:spLocks noGrp="1"/>
          </p:cNvSpPr>
          <p:nvPr>
            <p:ph idx="1"/>
          </p:nvPr>
        </p:nvSpPr>
        <p:spPr/>
        <p:txBody>
          <a:bodyPr/>
          <a:lstStyle/>
          <a:p>
            <a:pPr>
              <a:buFont typeface="Arial" panose="020B0604020202020204" pitchFamily="34" charset="0"/>
              <a:buChar char="•"/>
            </a:pPr>
            <a:r>
              <a:rPr lang="es-ES" sz="2400" dirty="0">
                <a:latin typeface="Garamond" panose="02020404030301010803" pitchFamily="18" charset="0"/>
              </a:rPr>
              <a:t> </a:t>
            </a:r>
            <a:r>
              <a:rPr lang="fr-FR" sz="2400" dirty="0" smtClean="0">
                <a:latin typeface="Garamond" panose="02020404030301010803" pitchFamily="18" charset="0"/>
              </a:rPr>
              <a:t>Efforts visant à accroître la couverture des PS</a:t>
            </a:r>
          </a:p>
          <a:p>
            <a:pPr>
              <a:buFont typeface="Arial" panose="020B0604020202020204" pitchFamily="34" charset="0"/>
              <a:buChar char="•"/>
            </a:pPr>
            <a:endParaRPr lang="fr-FR" sz="2400" dirty="0" smtClean="0">
              <a:latin typeface="Garamond" panose="02020404030301010803" pitchFamily="18" charset="0"/>
            </a:endParaRPr>
          </a:p>
          <a:p>
            <a:pPr>
              <a:buFont typeface="Arial" panose="020B0604020202020204" pitchFamily="34" charset="0"/>
              <a:buChar char="•"/>
            </a:pPr>
            <a:r>
              <a:rPr lang="fr-FR" sz="2400" dirty="0" smtClean="0">
                <a:latin typeface="Garamond" panose="02020404030301010803" pitchFamily="18" charset="0"/>
              </a:rPr>
              <a:t> Qualité et variété accrues dans le menu PS</a:t>
            </a:r>
          </a:p>
          <a:p>
            <a:pPr>
              <a:buFont typeface="Arial" panose="020B0604020202020204" pitchFamily="34" charset="0"/>
              <a:buChar char="•"/>
            </a:pPr>
            <a:endParaRPr lang="fr-FR" sz="2400" dirty="0" smtClean="0">
              <a:latin typeface="Garamond" panose="02020404030301010803" pitchFamily="18" charset="0"/>
            </a:endParaRPr>
          </a:p>
          <a:p>
            <a:pPr>
              <a:buFont typeface="Arial" panose="020B0604020202020204" pitchFamily="34" charset="0"/>
              <a:buChar char="•"/>
            </a:pPr>
            <a:r>
              <a:rPr lang="fr-FR" sz="2400" dirty="0" smtClean="0">
                <a:latin typeface="Garamond" panose="02020404030301010803" pitchFamily="18" charset="0"/>
              </a:rPr>
              <a:t> Soutien règlement-institutionnel pour les prestations</a:t>
            </a:r>
          </a:p>
          <a:p>
            <a:pPr>
              <a:buFont typeface="Arial" panose="020B0604020202020204" pitchFamily="34" charset="0"/>
              <a:buChar char="•"/>
            </a:pPr>
            <a:endParaRPr lang="fr-FR" sz="2400" dirty="0" smtClean="0">
              <a:latin typeface="Garamond" panose="02020404030301010803" pitchFamily="18" charset="0"/>
            </a:endParaRPr>
          </a:p>
          <a:p>
            <a:pPr>
              <a:buFont typeface="Arial" panose="020B0604020202020204" pitchFamily="34" charset="0"/>
              <a:buChar char="•"/>
            </a:pPr>
            <a:r>
              <a:rPr lang="fr-FR" sz="2400" dirty="0" smtClean="0">
                <a:latin typeface="Garamond" panose="02020404030301010803" pitchFamily="18" charset="0"/>
              </a:rPr>
              <a:t> Coordination et synergie entre les secteurs</a:t>
            </a:r>
            <a:endParaRPr lang="es-ES" sz="2400" dirty="0">
              <a:latin typeface="Garamond" panose="02020404030301010803"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a:xfrm>
            <a:off x="822325" y="287338"/>
            <a:ext cx="7543800" cy="1431103"/>
          </a:xfrm>
        </p:spPr>
        <p:txBody>
          <a:bodyPr>
            <a:normAutofit/>
          </a:bodyPr>
          <a:lstStyle/>
          <a:p>
            <a:pPr eaLnBrk="1" fontAlgn="auto" hangingPunct="1">
              <a:spcAft>
                <a:spcPts val="0"/>
              </a:spcAft>
              <a:defRPr/>
            </a:pPr>
            <a:r>
              <a:rPr lang="es-UY" altLang="es-UY" sz="4000" b="1" dirty="0">
                <a:solidFill>
                  <a:schemeClr val="tx1"/>
                </a:solidFill>
                <a:latin typeface="Garamond" panose="02020404030301010803" pitchFamily="18" charset="0"/>
              </a:rPr>
              <a:t>RB </a:t>
            </a:r>
            <a:r>
              <a:rPr lang="es-UY" altLang="es-UY" sz="4000" b="1" dirty="0" smtClean="0">
                <a:solidFill>
                  <a:schemeClr val="tx1"/>
                </a:solidFill>
                <a:latin typeface="Garamond" panose="02020404030301010803" pitchFamily="18" charset="0"/>
              </a:rPr>
              <a:t>et </a:t>
            </a:r>
            <a:r>
              <a:rPr lang="fr-FR" altLang="es-UY" sz="4000" b="1" dirty="0" smtClean="0">
                <a:solidFill>
                  <a:schemeClr val="tx1"/>
                </a:solidFill>
                <a:latin typeface="Garamond" panose="02020404030301010803" pitchFamily="18" charset="0"/>
              </a:rPr>
              <a:t>S</a:t>
            </a:r>
            <a:r>
              <a:rPr lang="fr-FR" sz="4000" b="1" dirty="0" smtClean="0">
                <a:latin typeface="Garamond" panose="02020404030301010803" pitchFamily="18" charset="0"/>
              </a:rPr>
              <a:t>ystèmes de protection sociale en</a:t>
            </a:r>
            <a:r>
              <a:rPr lang="es-UY" altLang="es-UY" sz="4000" b="1" dirty="0" smtClean="0">
                <a:solidFill>
                  <a:schemeClr val="tx1"/>
                </a:solidFill>
                <a:latin typeface="Garamond" panose="02020404030301010803" pitchFamily="18" charset="0"/>
              </a:rPr>
              <a:t> </a:t>
            </a:r>
            <a:r>
              <a:rPr lang="es-UY" altLang="es-UY" sz="4000" b="1" dirty="0" err="1" smtClean="0">
                <a:solidFill>
                  <a:schemeClr val="tx1"/>
                </a:solidFill>
                <a:latin typeface="Garamond" panose="02020404030301010803" pitchFamily="18" charset="0"/>
              </a:rPr>
              <a:t>Amérique</a:t>
            </a:r>
            <a:r>
              <a:rPr lang="es-UY" altLang="es-UY" sz="4000" b="1" dirty="0" smtClean="0">
                <a:solidFill>
                  <a:schemeClr val="tx1"/>
                </a:solidFill>
                <a:latin typeface="Garamond" panose="02020404030301010803" pitchFamily="18" charset="0"/>
              </a:rPr>
              <a:t> Latine</a:t>
            </a:r>
            <a:endParaRPr lang="es-UY" altLang="es-UY" sz="4000" b="1" dirty="0">
              <a:solidFill>
                <a:schemeClr val="tx1"/>
              </a:solidFill>
              <a:latin typeface="Garamond" panose="02020404030301010803" pitchFamily="18" charset="0"/>
            </a:endParaRPr>
          </a:p>
        </p:txBody>
      </p:sp>
      <p:sp>
        <p:nvSpPr>
          <p:cNvPr id="14339" name="2 Marcador de contenido"/>
          <p:cNvSpPr>
            <a:spLocks noGrp="1"/>
          </p:cNvSpPr>
          <p:nvPr>
            <p:ph idx="1"/>
          </p:nvPr>
        </p:nvSpPr>
        <p:spPr>
          <a:xfrm>
            <a:off x="1043608" y="1844824"/>
            <a:ext cx="7543800" cy="4320480"/>
          </a:xfrm>
        </p:spPr>
        <p:txBody>
          <a:bodyPr/>
          <a:lstStyle/>
          <a:p>
            <a:pPr eaLnBrk="1" hangingPunct="1">
              <a:buFont typeface="Arial" panose="020B0604020202020204" pitchFamily="34" charset="0"/>
              <a:buChar char="•"/>
            </a:pPr>
            <a:r>
              <a:rPr lang="es-UY" altLang="es-UY" dirty="0">
                <a:latin typeface="Garamond" panose="02020404030301010803" pitchFamily="18" charset="0"/>
              </a:rPr>
              <a:t> </a:t>
            </a:r>
            <a:r>
              <a:rPr lang="fr-FR" altLang="es-UY" dirty="0" smtClean="0">
                <a:latin typeface="Garamond" panose="02020404030301010803" pitchFamily="18" charset="0"/>
              </a:rPr>
              <a:t>Différences avec le monde développé en ce qui concerne l'émergence de systèmes de prestations sociales de base et leur extension.</a:t>
            </a:r>
            <a:endParaRPr lang="es-UY" altLang="es-UY" dirty="0">
              <a:latin typeface="Garamond" panose="02020404030301010803" pitchFamily="18" charset="0"/>
            </a:endParaRPr>
          </a:p>
          <a:p>
            <a:pPr eaLnBrk="1" hangingPunct="1">
              <a:buFont typeface="Arial" panose="020B0604020202020204" pitchFamily="34" charset="0"/>
              <a:buChar char="•"/>
            </a:pPr>
            <a:r>
              <a:rPr lang="fr-FR" altLang="es-UY" dirty="0" smtClean="0">
                <a:latin typeface="Garamond" panose="02020404030301010803" pitchFamily="18" charset="0"/>
              </a:rPr>
              <a:t>Absence de variables qui ont permis l'émergence des RB dans les pays développés: Instabilité des stratégies économiques en Amérique latine: les versions du capitalisme changent plus fréquemment et plus radicalement qu'en Europe.</a:t>
            </a:r>
            <a:endParaRPr lang="es-UY" altLang="es-UY" sz="2000" dirty="0">
              <a:latin typeface="Garamond" panose="02020404030301010803" pitchFamily="18" charset="0"/>
            </a:endParaRPr>
          </a:p>
          <a:p>
            <a:pPr lvl="1" eaLnBrk="1" hangingPunct="1">
              <a:buFont typeface="Arial" panose="020B0604020202020204" pitchFamily="34" charset="0"/>
              <a:buChar char="•"/>
            </a:pPr>
            <a:r>
              <a:rPr lang="fr-FR" altLang="es-UY" sz="2000" dirty="0" smtClean="0">
                <a:latin typeface="Garamond" panose="02020404030301010803" pitchFamily="18" charset="0"/>
              </a:rPr>
              <a:t>Marché non pas comme un agent incorporateur (comme dans les modèles libéraux), sinon, imparfait et mal régulé, avec des composantes oligopolistiques.</a:t>
            </a:r>
          </a:p>
          <a:p>
            <a:pPr lvl="1" eaLnBrk="1" hangingPunct="1">
              <a:buFont typeface="Arial" panose="020B0604020202020204" pitchFamily="34" charset="0"/>
              <a:buChar char="•"/>
            </a:pPr>
            <a:r>
              <a:rPr lang="fr-FR" altLang="es-UY" sz="2000" dirty="0" smtClean="0">
                <a:latin typeface="Garamond" panose="02020404030301010803" pitchFamily="18" charset="0"/>
              </a:rPr>
              <a:t>Une société civile faible (clientèle, réprimée, copte).</a:t>
            </a:r>
          </a:p>
          <a:p>
            <a:pPr lvl="1" eaLnBrk="1" hangingPunct="1">
              <a:buFont typeface="Arial" panose="020B0604020202020204" pitchFamily="34" charset="0"/>
              <a:buChar char="•"/>
            </a:pPr>
            <a:r>
              <a:rPr lang="fr-FR" altLang="es-UY" sz="2000" dirty="0" smtClean="0">
                <a:latin typeface="Garamond" panose="02020404030301010803" pitchFamily="18" charset="0"/>
              </a:rPr>
              <a:t>États faibles et problèmes fiscaux.</a:t>
            </a:r>
          </a:p>
          <a:p>
            <a:pPr lvl="1" eaLnBrk="1" hangingPunct="1">
              <a:buFont typeface="Arial" panose="020B0604020202020204" pitchFamily="34" charset="0"/>
              <a:buChar char="•"/>
            </a:pPr>
            <a:r>
              <a:rPr lang="es-UY" altLang="es-ES" sz="2000" dirty="0" err="1" smtClean="0">
                <a:latin typeface="Garamond" panose="02020404030301010803" pitchFamily="18" charset="0"/>
              </a:rPr>
              <a:t>Aspects</a:t>
            </a:r>
            <a:r>
              <a:rPr lang="es-UY" altLang="es-ES" sz="2000" dirty="0" smtClean="0">
                <a:latin typeface="Garamond" panose="02020404030301010803" pitchFamily="18" charset="0"/>
              </a:rPr>
              <a:t> </a:t>
            </a:r>
            <a:r>
              <a:rPr lang="es-UY" altLang="es-ES" sz="2000" dirty="0" err="1" smtClean="0">
                <a:latin typeface="Garamond" panose="02020404030301010803" pitchFamily="18" charset="0"/>
              </a:rPr>
              <a:t>structurels</a:t>
            </a:r>
            <a:r>
              <a:rPr lang="es-UY" altLang="es-ES" sz="2000" dirty="0" smtClean="0">
                <a:latin typeface="Garamond" panose="02020404030301010803" pitchFamily="18" charset="0"/>
              </a:rPr>
              <a:t>.</a:t>
            </a:r>
          </a:p>
          <a:p>
            <a:pPr lvl="1" eaLnBrk="1" hangingPunct="1">
              <a:buFont typeface="Arial" panose="020B0604020202020204" pitchFamily="34" charset="0"/>
              <a:buChar char="•"/>
            </a:pPr>
            <a:r>
              <a:rPr lang="es-UY" altLang="es-UY" dirty="0" smtClean="0">
                <a:latin typeface="Garamond" panose="02020404030301010803" pitchFamily="18" charset="0"/>
              </a:rPr>
              <a:t> </a:t>
            </a:r>
            <a:r>
              <a:rPr lang="es-UY" altLang="es-UY" dirty="0" err="1" smtClean="0">
                <a:latin typeface="Garamond" panose="02020404030301010803" pitchFamily="18" charset="0"/>
              </a:rPr>
              <a:t>Limitations</a:t>
            </a:r>
            <a:r>
              <a:rPr lang="es-UY" altLang="es-UY" dirty="0" smtClean="0">
                <a:latin typeface="Garamond" panose="02020404030301010803" pitchFamily="18" charset="0"/>
              </a:rPr>
              <a:t> </a:t>
            </a:r>
            <a:r>
              <a:rPr lang="es-UY" altLang="es-UY" dirty="0" err="1" smtClean="0">
                <a:latin typeface="Garamond" panose="02020404030301010803" pitchFamily="18" charset="0"/>
              </a:rPr>
              <a:t>aux</a:t>
            </a:r>
            <a:r>
              <a:rPr lang="es-UY" altLang="es-UY" dirty="0" smtClean="0">
                <a:latin typeface="Garamond" panose="02020404030301010803" pitchFamily="18" charset="0"/>
              </a:rPr>
              <a:t> </a:t>
            </a:r>
            <a:r>
              <a:rPr lang="es-UY" altLang="es-UY" dirty="0" err="1" smtClean="0">
                <a:latin typeface="Garamond" panose="02020404030301010803" pitchFamily="18" charset="0"/>
              </a:rPr>
              <a:t>options</a:t>
            </a:r>
            <a:r>
              <a:rPr lang="es-UY" altLang="es-UY" dirty="0" smtClean="0">
                <a:latin typeface="Garamond" panose="02020404030301010803" pitchFamily="18" charset="0"/>
              </a:rPr>
              <a:t> disponibles.</a:t>
            </a:r>
            <a:endParaRPr lang="es-UY" altLang="es-UY" dirty="0">
              <a:latin typeface="Garamond" panose="02020404030301010803"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pPr algn="ctr"/>
            <a:r>
              <a:rPr lang="es-ES" sz="4000" b="1" dirty="0" smtClean="0">
                <a:latin typeface="Garamond" panose="02020404030301010803" pitchFamily="18" charset="0"/>
              </a:rPr>
              <a:t>TYPOLOGIES</a:t>
            </a:r>
            <a:endParaRPr lang="es-ES" sz="4000" b="1" dirty="0">
              <a:latin typeface="Garamond" panose="02020404030301010803" pitchFamily="18" charset="0"/>
            </a:endParaRPr>
          </a:p>
        </p:txBody>
      </p:sp>
      <p:sp>
        <p:nvSpPr>
          <p:cNvPr id="3" name="Subtítulo 2"/>
          <p:cNvSpPr>
            <a:spLocks noGrp="1"/>
          </p:cNvSpPr>
          <p:nvPr>
            <p:ph type="subTitle" idx="1"/>
          </p:nvPr>
        </p:nvSpPr>
        <p:spPr/>
        <p:txBody>
          <a:bodyPr/>
          <a:lstStyle/>
          <a:p>
            <a:endParaRPr lang="es-ES"/>
          </a:p>
        </p:txBody>
      </p:sp>
    </p:spTree>
    <p:extLst>
      <p:ext uri="{BB962C8B-B14F-4D97-AF65-F5344CB8AC3E}">
        <p14:creationId xmlns:p14="http://schemas.microsoft.com/office/powerpoint/2010/main" val="1590667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UY" sz="4000" b="1" dirty="0" err="1">
                <a:solidFill>
                  <a:schemeClr val="tx1"/>
                </a:solidFill>
                <a:latin typeface="Garamond" pitchFamily="18" charset="0"/>
              </a:rPr>
              <a:t>Filgueira</a:t>
            </a:r>
            <a:r>
              <a:rPr lang="es-UY" sz="4000" b="1" dirty="0">
                <a:solidFill>
                  <a:schemeClr val="tx1"/>
                </a:solidFill>
                <a:latin typeface="Garamond" pitchFamily="18" charset="0"/>
              </a:rPr>
              <a:t>: </a:t>
            </a:r>
            <a:r>
              <a:rPr lang="es-UY" sz="4000" b="1" dirty="0" err="1" smtClean="0">
                <a:solidFill>
                  <a:schemeClr val="tx1"/>
                </a:solidFill>
                <a:latin typeface="Garamond" pitchFamily="18" charset="0"/>
              </a:rPr>
              <a:t>Types</a:t>
            </a:r>
            <a:r>
              <a:rPr lang="es-UY" sz="4000" b="1" dirty="0" smtClean="0">
                <a:solidFill>
                  <a:schemeClr val="tx1"/>
                </a:solidFill>
                <a:latin typeface="Garamond" pitchFamily="18" charset="0"/>
              </a:rPr>
              <a:t> de post-ISI </a:t>
            </a:r>
            <a:r>
              <a:rPr lang="es-UY" sz="4000" b="1" dirty="0">
                <a:solidFill>
                  <a:schemeClr val="tx1"/>
                </a:solidFill>
                <a:latin typeface="Garamond" pitchFamily="18" charset="0"/>
              </a:rPr>
              <a:t>– 1970s)</a:t>
            </a:r>
            <a:endParaRPr lang="es-ES" sz="4000" dirty="0"/>
          </a:p>
        </p:txBody>
      </p:sp>
      <p:graphicFrame>
        <p:nvGraphicFramePr>
          <p:cNvPr id="5" name="Tabla 4"/>
          <p:cNvGraphicFramePr>
            <a:graphicFrameLocks noGrp="1"/>
          </p:cNvGraphicFramePr>
          <p:nvPr>
            <p:extLst>
              <p:ext uri="{D42A27DB-BD31-4B8C-83A1-F6EECF244321}">
                <p14:modId xmlns:p14="http://schemas.microsoft.com/office/powerpoint/2010/main" val="696116413"/>
              </p:ext>
            </p:extLst>
          </p:nvPr>
        </p:nvGraphicFramePr>
        <p:xfrm>
          <a:off x="1000101" y="2492896"/>
          <a:ext cx="7244308" cy="2736303"/>
        </p:xfrm>
        <a:graphic>
          <a:graphicData uri="http://schemas.openxmlformats.org/drawingml/2006/table">
            <a:tbl>
              <a:tblPr>
                <a:tableStyleId>{5C22544A-7EE6-4342-B048-85BDC9FD1C3A}</a:tableStyleId>
              </a:tblPr>
              <a:tblGrid>
                <a:gridCol w="3256172">
                  <a:extLst>
                    <a:ext uri="{9D8B030D-6E8A-4147-A177-3AD203B41FA5}">
                      <a16:colId xmlns="" xmlns:a16="http://schemas.microsoft.com/office/drawing/2014/main" val="1525904693"/>
                    </a:ext>
                  </a:extLst>
                </a:gridCol>
                <a:gridCol w="3988136">
                  <a:extLst>
                    <a:ext uri="{9D8B030D-6E8A-4147-A177-3AD203B41FA5}">
                      <a16:colId xmlns="" xmlns:a16="http://schemas.microsoft.com/office/drawing/2014/main" val="3879677956"/>
                    </a:ext>
                  </a:extLst>
                </a:gridCol>
              </a:tblGrid>
              <a:tr h="968816">
                <a:tc>
                  <a:txBody>
                    <a:bodyPr/>
                    <a:lstStyle/>
                    <a:p>
                      <a:pPr algn="l" fontAlgn="b"/>
                      <a:r>
                        <a:rPr lang="es-ES" sz="1600" b="1" u="none" strike="noStrike" dirty="0" err="1" smtClean="0">
                          <a:effectLst/>
                        </a:rPr>
                        <a:t>Universalisme</a:t>
                      </a:r>
                      <a:r>
                        <a:rPr lang="es-ES" sz="1600" b="1" u="none" strike="noStrike" dirty="0" smtClean="0">
                          <a:effectLst/>
                        </a:rPr>
                        <a:t> </a:t>
                      </a:r>
                      <a:r>
                        <a:rPr lang="es-ES" sz="1600" b="1" u="none" strike="noStrike" dirty="0" err="1" smtClean="0">
                          <a:effectLst/>
                        </a:rPr>
                        <a:t>stratifié</a:t>
                      </a:r>
                      <a:endParaRPr lang="es-ES" sz="1600" b="1" i="0" u="none" strike="noStrike" dirty="0">
                        <a:solidFill>
                          <a:srgbClr val="000000"/>
                        </a:solidFill>
                        <a:effectLst/>
                        <a:latin typeface="Calibri" panose="020F0502020204030204" pitchFamily="34" charset="0"/>
                      </a:endParaRPr>
                    </a:p>
                  </a:txBody>
                  <a:tcPr marL="9525" marR="9525" marT="9525" anchor="b"/>
                </a:tc>
                <a:tc>
                  <a:txBody>
                    <a:bodyPr/>
                    <a:lstStyle/>
                    <a:p>
                      <a:pPr algn="l" fontAlgn="b"/>
                      <a:r>
                        <a:rPr lang="es-ES" sz="1600" u="none" strike="noStrike" dirty="0">
                          <a:effectLst/>
                        </a:rPr>
                        <a:t>Uruguay, </a:t>
                      </a:r>
                      <a:r>
                        <a:rPr lang="es-ES" sz="1600" u="none" strike="noStrike" dirty="0" err="1" smtClean="0">
                          <a:effectLst/>
                        </a:rPr>
                        <a:t>Argentine</a:t>
                      </a:r>
                      <a:r>
                        <a:rPr lang="es-ES" sz="1600" u="none" strike="noStrike" dirty="0" smtClean="0">
                          <a:effectLst/>
                        </a:rPr>
                        <a:t>, Chili</a:t>
                      </a:r>
                      <a:endParaRPr lang="es-ES" sz="1600" b="0" i="0" u="none" strike="noStrike" dirty="0">
                        <a:solidFill>
                          <a:srgbClr val="000000"/>
                        </a:solidFill>
                        <a:effectLst/>
                        <a:latin typeface="Calibri" panose="020F0502020204030204" pitchFamily="34" charset="0"/>
                      </a:endParaRPr>
                    </a:p>
                  </a:txBody>
                  <a:tcPr marL="9525" marR="9525" marT="9525" anchor="b"/>
                </a:tc>
                <a:extLst>
                  <a:ext uri="{0D108BD9-81ED-4DB2-BD59-A6C34878D82A}">
                    <a16:rowId xmlns="" xmlns:a16="http://schemas.microsoft.com/office/drawing/2014/main" val="3778335622"/>
                  </a:ext>
                </a:extLst>
              </a:tr>
              <a:tr h="869559">
                <a:tc>
                  <a:txBody>
                    <a:bodyPr/>
                    <a:lstStyle/>
                    <a:p>
                      <a:pPr marL="0" algn="l" defTabSz="914400" rtl="0" eaLnBrk="1" fontAlgn="b" latinLnBrk="0" hangingPunct="1"/>
                      <a:r>
                        <a:rPr lang="es-ES" sz="1600" b="1" u="none" strike="noStrike" kern="1200" dirty="0" err="1" smtClean="0">
                          <a:solidFill>
                            <a:schemeClr val="dk1"/>
                          </a:solidFill>
                          <a:effectLst/>
                          <a:latin typeface="+mn-lt"/>
                          <a:ea typeface="+mn-ea"/>
                          <a:cs typeface="+mn-cs"/>
                        </a:rPr>
                        <a:t>Régimes</a:t>
                      </a:r>
                      <a:r>
                        <a:rPr lang="es-ES" sz="1600" b="1" u="none" strike="noStrike" kern="1200" dirty="0" smtClean="0">
                          <a:solidFill>
                            <a:schemeClr val="dk1"/>
                          </a:solidFill>
                          <a:effectLst/>
                          <a:latin typeface="+mn-lt"/>
                          <a:ea typeface="+mn-ea"/>
                          <a:cs typeface="+mn-cs"/>
                        </a:rPr>
                        <a:t> </a:t>
                      </a:r>
                      <a:r>
                        <a:rPr lang="es-ES" sz="1600" b="1" u="none" strike="noStrike" kern="1200" dirty="0" err="1" smtClean="0">
                          <a:solidFill>
                            <a:schemeClr val="dk1"/>
                          </a:solidFill>
                          <a:effectLst/>
                          <a:latin typeface="+mn-lt"/>
                          <a:ea typeface="+mn-ea"/>
                          <a:cs typeface="+mn-cs"/>
                        </a:rPr>
                        <a:t>dualistes</a:t>
                      </a:r>
                      <a:endParaRPr lang="es-ES" sz="1600" b="1" u="none" strike="noStrike" kern="1200" dirty="0">
                        <a:solidFill>
                          <a:schemeClr val="dk1"/>
                        </a:solidFill>
                        <a:effectLst/>
                        <a:latin typeface="+mn-lt"/>
                        <a:ea typeface="+mn-ea"/>
                        <a:cs typeface="+mn-cs"/>
                      </a:endParaRPr>
                    </a:p>
                  </a:txBody>
                  <a:tcPr marL="9525" marR="9525" marT="9525" anchor="b"/>
                </a:tc>
                <a:tc>
                  <a:txBody>
                    <a:bodyPr/>
                    <a:lstStyle/>
                    <a:p>
                      <a:pPr algn="l" fontAlgn="b"/>
                      <a:r>
                        <a:rPr lang="es-ES" sz="1600" u="none" strike="noStrike" dirty="0" err="1" smtClean="0">
                          <a:effectLst/>
                        </a:rPr>
                        <a:t>Brésil</a:t>
                      </a:r>
                      <a:r>
                        <a:rPr lang="es-ES" sz="1600" u="none" strike="noStrike" dirty="0">
                          <a:effectLst/>
                        </a:rPr>
                        <a:t>, </a:t>
                      </a:r>
                      <a:r>
                        <a:rPr lang="es-ES" sz="1600" u="none" strike="noStrike" dirty="0" err="1" smtClean="0">
                          <a:effectLst/>
                        </a:rPr>
                        <a:t>Mexique</a:t>
                      </a:r>
                      <a:endParaRPr lang="es-ES" sz="1600" b="0" i="0" u="none" strike="noStrike" dirty="0">
                        <a:solidFill>
                          <a:srgbClr val="000000"/>
                        </a:solidFill>
                        <a:effectLst/>
                        <a:latin typeface="Calibri" panose="020F0502020204030204" pitchFamily="34" charset="0"/>
                      </a:endParaRPr>
                    </a:p>
                  </a:txBody>
                  <a:tcPr marL="9525" marR="9525" marT="9525" anchor="b"/>
                </a:tc>
                <a:extLst>
                  <a:ext uri="{0D108BD9-81ED-4DB2-BD59-A6C34878D82A}">
                    <a16:rowId xmlns="" xmlns:a16="http://schemas.microsoft.com/office/drawing/2014/main" val="225369451"/>
                  </a:ext>
                </a:extLst>
              </a:tr>
              <a:tr h="897928">
                <a:tc>
                  <a:txBody>
                    <a:bodyPr/>
                    <a:lstStyle/>
                    <a:p>
                      <a:pPr algn="l" fontAlgn="b"/>
                      <a:r>
                        <a:rPr lang="es-ES" sz="1600" b="1" u="none" strike="noStrike" dirty="0" err="1" smtClean="0">
                          <a:effectLst/>
                        </a:rPr>
                        <a:t>Régimes</a:t>
                      </a:r>
                      <a:r>
                        <a:rPr lang="es-ES" sz="1600" b="1" u="none" strike="noStrike" dirty="0" smtClean="0">
                          <a:effectLst/>
                        </a:rPr>
                        <a:t> </a:t>
                      </a:r>
                      <a:r>
                        <a:rPr lang="es-ES" sz="1600" b="1" u="none" strike="noStrike" dirty="0" err="1" smtClean="0">
                          <a:effectLst/>
                        </a:rPr>
                        <a:t>exclusifs</a:t>
                      </a:r>
                      <a:endParaRPr lang="es-ES" sz="1600" b="1" i="0" u="none" strike="noStrike" dirty="0">
                        <a:solidFill>
                          <a:srgbClr val="000000"/>
                        </a:solidFill>
                        <a:effectLst/>
                        <a:latin typeface="Calibri" panose="020F0502020204030204" pitchFamily="34" charset="0"/>
                      </a:endParaRPr>
                    </a:p>
                  </a:txBody>
                  <a:tcPr marL="9525" marR="9525" marT="9525" anchor="b"/>
                </a:tc>
                <a:tc>
                  <a:txBody>
                    <a:bodyPr/>
                    <a:lstStyle/>
                    <a:p>
                      <a:pPr algn="l" fontAlgn="b"/>
                      <a:r>
                        <a:rPr lang="es-ES" sz="1600" b="0" i="0" u="none" strike="noStrike" dirty="0">
                          <a:solidFill>
                            <a:srgbClr val="000000"/>
                          </a:solidFill>
                          <a:effectLst/>
                          <a:latin typeface="Calibri" panose="020F0502020204030204" pitchFamily="34" charset="0"/>
                        </a:rPr>
                        <a:t>R. </a:t>
                      </a:r>
                      <a:r>
                        <a:rPr lang="es-ES" sz="1600" b="0" i="0" u="none" strike="noStrike" dirty="0" err="1" smtClean="0">
                          <a:solidFill>
                            <a:srgbClr val="000000"/>
                          </a:solidFill>
                          <a:effectLst/>
                          <a:latin typeface="Calibri" panose="020F0502020204030204" pitchFamily="34" charset="0"/>
                        </a:rPr>
                        <a:t>Dominicaine</a:t>
                      </a:r>
                      <a:r>
                        <a:rPr lang="es-ES" sz="1600" b="0" i="0" u="none" strike="noStrike" dirty="0" smtClean="0">
                          <a:solidFill>
                            <a:srgbClr val="000000"/>
                          </a:solidFill>
                          <a:effectLst/>
                          <a:latin typeface="Calibri" panose="020F0502020204030204" pitchFamily="34" charset="0"/>
                        </a:rPr>
                        <a:t>, Guatemala, Honduras, El Salvador, Nicaragua, </a:t>
                      </a:r>
                      <a:r>
                        <a:rPr lang="es-ES" sz="1600" b="0" i="0" u="none" strike="noStrike" dirty="0" err="1" smtClean="0">
                          <a:solidFill>
                            <a:srgbClr val="000000"/>
                          </a:solidFill>
                          <a:effectLst/>
                          <a:latin typeface="Calibri" panose="020F0502020204030204" pitchFamily="34" charset="0"/>
                        </a:rPr>
                        <a:t>Bolivie</a:t>
                      </a:r>
                      <a:r>
                        <a:rPr lang="es-ES" sz="1600" b="0" i="0" u="none" strike="noStrike" dirty="0" smtClean="0">
                          <a:solidFill>
                            <a:srgbClr val="000000"/>
                          </a:solidFill>
                          <a:effectLst/>
                          <a:latin typeface="Calibri" panose="020F0502020204030204" pitchFamily="34" charset="0"/>
                        </a:rPr>
                        <a:t>, </a:t>
                      </a:r>
                      <a:r>
                        <a:rPr lang="es-ES" sz="1600" b="0" i="0" u="none" strike="noStrike" dirty="0" err="1" smtClean="0">
                          <a:solidFill>
                            <a:srgbClr val="000000"/>
                          </a:solidFill>
                          <a:effectLst/>
                          <a:latin typeface="Calibri" panose="020F0502020204030204" pitchFamily="34" charset="0"/>
                        </a:rPr>
                        <a:t>Pérou</a:t>
                      </a:r>
                      <a:endParaRPr lang="es-ES" sz="1600" b="0" i="0" u="none" strike="noStrike" dirty="0">
                        <a:solidFill>
                          <a:srgbClr val="000000"/>
                        </a:solidFill>
                        <a:effectLst/>
                        <a:latin typeface="Calibri" panose="020F0502020204030204" pitchFamily="34" charset="0"/>
                      </a:endParaRPr>
                    </a:p>
                  </a:txBody>
                  <a:tcPr marL="9525" marR="9525" marT="9525" anchor="b"/>
                </a:tc>
                <a:extLst>
                  <a:ext uri="{0D108BD9-81ED-4DB2-BD59-A6C34878D82A}">
                    <a16:rowId xmlns="" xmlns:a16="http://schemas.microsoft.com/office/drawing/2014/main" val="1190282079"/>
                  </a:ext>
                </a:extLst>
              </a:tr>
            </a:tbl>
          </a:graphicData>
        </a:graphic>
      </p:graphicFrame>
      <p:sp>
        <p:nvSpPr>
          <p:cNvPr id="6" name="CuadroTexto 5"/>
          <p:cNvSpPr txBox="1"/>
          <p:nvPr/>
        </p:nvSpPr>
        <p:spPr>
          <a:xfrm>
            <a:off x="6732240" y="5855415"/>
            <a:ext cx="2160240" cy="246221"/>
          </a:xfrm>
          <a:prstGeom prst="rect">
            <a:avLst/>
          </a:prstGeom>
          <a:noFill/>
        </p:spPr>
        <p:txBody>
          <a:bodyPr wrap="square" rtlCol="0">
            <a:spAutoFit/>
          </a:bodyPr>
          <a:lstStyle/>
          <a:p>
            <a:pPr algn="r"/>
            <a:r>
              <a:rPr lang="es-ES" sz="1000" dirty="0" err="1">
                <a:latin typeface="+mj-lt"/>
              </a:rPr>
              <a:t>Filgueira</a:t>
            </a:r>
            <a:r>
              <a:rPr lang="es-ES" sz="1000" dirty="0">
                <a:latin typeface="+mj-lt"/>
              </a:rPr>
              <a:t> (1998, 2005)</a:t>
            </a:r>
          </a:p>
        </p:txBody>
      </p:sp>
    </p:spTree>
    <p:extLst>
      <p:ext uri="{BB962C8B-B14F-4D97-AF65-F5344CB8AC3E}">
        <p14:creationId xmlns:p14="http://schemas.microsoft.com/office/powerpoint/2010/main" val="787371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fontAlgn="b"/>
            <a:r>
              <a:rPr lang="es-ES" sz="3200" b="1" dirty="0" err="1" smtClean="0">
                <a:solidFill>
                  <a:schemeClr val="tx1"/>
                </a:solidFill>
                <a:latin typeface="Garamond" pitchFamily="18" charset="0"/>
              </a:rPr>
              <a:t>Universalisme</a:t>
            </a:r>
            <a:r>
              <a:rPr lang="es-ES" sz="3200" b="1" dirty="0" smtClean="0">
                <a:solidFill>
                  <a:schemeClr val="tx1"/>
                </a:solidFill>
                <a:latin typeface="Garamond" pitchFamily="18" charset="0"/>
              </a:rPr>
              <a:t> </a:t>
            </a:r>
            <a:r>
              <a:rPr lang="es-ES" sz="3200" b="1" dirty="0" err="1" smtClean="0">
                <a:solidFill>
                  <a:schemeClr val="tx1"/>
                </a:solidFill>
                <a:latin typeface="Garamond" pitchFamily="18" charset="0"/>
              </a:rPr>
              <a:t>stratifié</a:t>
            </a:r>
            <a:endParaRPr lang="es-ES" sz="3200" b="1" dirty="0">
              <a:solidFill>
                <a:schemeClr val="tx1"/>
              </a:solidFill>
              <a:latin typeface="Garamond" pitchFamily="18" charset="0"/>
            </a:endParaRPr>
          </a:p>
        </p:txBody>
      </p:sp>
      <p:sp>
        <p:nvSpPr>
          <p:cNvPr id="19459" name="2 Marcador de contenido"/>
          <p:cNvSpPr>
            <a:spLocks noGrp="1"/>
          </p:cNvSpPr>
          <p:nvPr>
            <p:ph idx="1"/>
          </p:nvPr>
        </p:nvSpPr>
        <p:spPr>
          <a:xfrm>
            <a:off x="822324" y="1846263"/>
            <a:ext cx="7893080" cy="4022725"/>
          </a:xfrm>
        </p:spPr>
        <p:txBody>
          <a:bodyPr/>
          <a:lstStyle/>
          <a:p>
            <a:pPr algn="just">
              <a:lnSpc>
                <a:spcPct val="80000"/>
              </a:lnSpc>
              <a:buFont typeface="Arial" panose="020B0604020202020204" pitchFamily="34" charset="0"/>
              <a:buChar char="•"/>
            </a:pPr>
            <a:r>
              <a:rPr lang="es-UY" altLang="es-ES" dirty="0">
                <a:latin typeface="Garamond" panose="02020404030301010803" pitchFamily="18" charset="0"/>
              </a:rPr>
              <a:t> </a:t>
            </a:r>
            <a:r>
              <a:rPr lang="fr-FR" altLang="es-ES" dirty="0" smtClean="0">
                <a:latin typeface="Garamond" panose="02020404030301010803" pitchFamily="18" charset="0"/>
              </a:rPr>
              <a:t>Protection de la majorité de la population par les systèmes de sécurité sociale et des services de santé.</a:t>
            </a:r>
            <a:endParaRPr lang="es-UY" altLang="es-ES" dirty="0">
              <a:latin typeface="Garamond" panose="02020404030301010803" pitchFamily="18" charset="0"/>
            </a:endParaRPr>
          </a:p>
          <a:p>
            <a:pPr algn="just">
              <a:lnSpc>
                <a:spcPct val="80000"/>
              </a:lnSpc>
              <a:buFont typeface="Arial" panose="020B0604020202020204" pitchFamily="34" charset="0"/>
              <a:buChar char="•"/>
            </a:pPr>
            <a:r>
              <a:rPr lang="es-UY" altLang="es-ES" dirty="0">
                <a:latin typeface="Garamond" panose="02020404030301010803" pitchFamily="18" charset="0"/>
              </a:rPr>
              <a:t> </a:t>
            </a:r>
            <a:r>
              <a:rPr lang="fr-FR" altLang="es-ES" dirty="0" smtClean="0">
                <a:latin typeface="Garamond" panose="02020404030301010803" pitchFamily="18" charset="0"/>
              </a:rPr>
              <a:t>Extension de l'enseignement primaire et secondaire à toute la population.</a:t>
            </a:r>
            <a:endParaRPr lang="es-UY" altLang="es-ES" dirty="0">
              <a:latin typeface="Garamond" panose="02020404030301010803" pitchFamily="18" charset="0"/>
            </a:endParaRPr>
          </a:p>
          <a:p>
            <a:pPr algn="just">
              <a:lnSpc>
                <a:spcPct val="80000"/>
              </a:lnSpc>
              <a:buFont typeface="Arial" panose="020B0604020202020204" pitchFamily="34" charset="0"/>
              <a:buChar char="•"/>
            </a:pPr>
            <a:r>
              <a:rPr lang="fr-FR" altLang="es-ES" dirty="0" smtClean="0">
                <a:latin typeface="Garamond" panose="02020404030301010803" pitchFamily="18" charset="0"/>
              </a:rPr>
              <a:t>Une forte stratification des prestations, des conditions d'accès et de la couverture sociale et, dans une mesure similaire, de la santé. (qui a accès?).</a:t>
            </a:r>
          </a:p>
          <a:p>
            <a:pPr algn="just">
              <a:lnSpc>
                <a:spcPct val="80000"/>
              </a:lnSpc>
              <a:buFont typeface="Arial" panose="020B0604020202020204" pitchFamily="34" charset="0"/>
              <a:buChar char="•"/>
            </a:pPr>
            <a:r>
              <a:rPr lang="es-UY" altLang="es-ES" dirty="0" smtClean="0">
                <a:latin typeface="Garamond" panose="02020404030301010803" pitchFamily="18" charset="0"/>
              </a:rPr>
              <a:t> </a:t>
            </a:r>
            <a:r>
              <a:rPr lang="fr-FR" altLang="es-ES" dirty="0" smtClean="0">
                <a:latin typeface="Garamond" panose="02020404030301010803" pitchFamily="18" charset="0"/>
              </a:rPr>
              <a:t>La stratification des services sociaux amortie, n' a pas renforcé le modèle de stratification sociale.</a:t>
            </a:r>
            <a:endParaRPr lang="es-UY" altLang="es-ES" dirty="0">
              <a:latin typeface="Garamond" panose="02020404030301010803" pitchFamily="18" charset="0"/>
            </a:endParaRPr>
          </a:p>
          <a:p>
            <a:pPr algn="just">
              <a:lnSpc>
                <a:spcPct val="80000"/>
              </a:lnSpc>
              <a:buFont typeface="Arial" panose="020B0604020202020204" pitchFamily="34" charset="0"/>
              <a:buChar char="•"/>
            </a:pPr>
            <a:r>
              <a:rPr lang="es-UY" altLang="es-ES" dirty="0">
                <a:latin typeface="Garamond" panose="02020404030301010803" pitchFamily="18" charset="0"/>
              </a:rPr>
              <a:t> </a:t>
            </a:r>
            <a:r>
              <a:rPr lang="fr-FR" altLang="es-ES" dirty="0" smtClean="0">
                <a:latin typeface="Garamond" panose="02020404030301010803" pitchFamily="18" charset="0"/>
              </a:rPr>
              <a:t> Impact considérable sur le bien-être social.</a:t>
            </a:r>
            <a:endParaRPr lang="es-UY" altLang="es-ES" dirty="0">
              <a:latin typeface="Garamond" panose="02020404030301010803" pitchFamily="18" charset="0"/>
            </a:endParaRPr>
          </a:p>
          <a:p>
            <a:pPr algn="just">
              <a:lnSpc>
                <a:spcPct val="80000"/>
              </a:lnSpc>
              <a:buFont typeface="Arial" panose="020B0604020202020204" pitchFamily="34" charset="0"/>
              <a:buChar char="•"/>
            </a:pPr>
            <a:endParaRPr lang="es-UY" altLang="es-ES" dirty="0">
              <a:latin typeface="Garamond" panose="02020404030301010803" pitchFamily="18" charset="0"/>
            </a:endParaRPr>
          </a:p>
        </p:txBody>
      </p:sp>
      <p:sp>
        <p:nvSpPr>
          <p:cNvPr id="4" name="CuadroTexto 3"/>
          <p:cNvSpPr txBox="1"/>
          <p:nvPr/>
        </p:nvSpPr>
        <p:spPr>
          <a:xfrm>
            <a:off x="6732240" y="5978526"/>
            <a:ext cx="2160240" cy="246221"/>
          </a:xfrm>
          <a:prstGeom prst="rect">
            <a:avLst/>
          </a:prstGeom>
          <a:noFill/>
        </p:spPr>
        <p:txBody>
          <a:bodyPr wrap="square" rtlCol="0">
            <a:spAutoFit/>
          </a:bodyPr>
          <a:lstStyle/>
          <a:p>
            <a:pPr algn="r"/>
            <a:r>
              <a:rPr lang="es-ES" sz="1000" dirty="0" err="1">
                <a:latin typeface="+mj-lt"/>
              </a:rPr>
              <a:t>Filgueira</a:t>
            </a:r>
            <a:r>
              <a:rPr lang="es-ES" sz="1000" dirty="0">
                <a:latin typeface="+mj-lt"/>
              </a:rPr>
              <a:t> (1998, 2005)</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2 Marcador de contenido"/>
          <p:cNvSpPr>
            <a:spLocks noGrp="1"/>
          </p:cNvSpPr>
          <p:nvPr>
            <p:ph idx="1"/>
          </p:nvPr>
        </p:nvSpPr>
        <p:spPr/>
        <p:txBody>
          <a:bodyPr/>
          <a:lstStyle/>
          <a:p>
            <a:pPr algn="just">
              <a:lnSpc>
                <a:spcPct val="80000"/>
              </a:lnSpc>
              <a:buFont typeface="Arial" panose="020B0604020202020204" pitchFamily="34" charset="0"/>
              <a:buChar char="•"/>
            </a:pPr>
            <a:r>
              <a:rPr lang="fr-FR" altLang="es-ES" dirty="0" smtClean="0">
                <a:latin typeface="Garamond" panose="02020404030301010803" pitchFamily="18" charset="0"/>
              </a:rPr>
              <a:t>Développement quasi-universel de l'enseignement primaire, couverture sanitaire élevée mais stratifiée, forte stratification de sécurité sociale.</a:t>
            </a:r>
          </a:p>
          <a:p>
            <a:pPr algn="just">
              <a:lnSpc>
                <a:spcPct val="80000"/>
              </a:lnSpc>
              <a:buFont typeface="Arial" panose="020B0604020202020204" pitchFamily="34" charset="0"/>
              <a:buChar char="•"/>
            </a:pPr>
            <a:r>
              <a:rPr lang="fr-FR" altLang="es-ES" dirty="0" smtClean="0">
                <a:latin typeface="Garamond" panose="02020404030301010803" pitchFamily="18" charset="0"/>
              </a:rPr>
              <a:t>Développement significatif du marché formel, de l'État et de la protection dans certaines régions ainsi que d'une absence virtuelle de protection et faible intégration de la majorité de la population (que ce soit par le biais du marché ou de l'État) dans d'autres régions.</a:t>
            </a:r>
          </a:p>
          <a:p>
            <a:pPr algn="just">
              <a:lnSpc>
                <a:spcPct val="80000"/>
              </a:lnSpc>
              <a:buFont typeface="Arial" panose="020B0604020202020204" pitchFamily="34" charset="0"/>
              <a:buChar char="•"/>
            </a:pPr>
            <a:r>
              <a:rPr lang="fr-FR" altLang="es-ES" dirty="0" smtClean="0">
                <a:latin typeface="Garamond" panose="02020404030301010803" pitchFamily="18" charset="0"/>
              </a:rPr>
              <a:t>Contrôle et incorporation des secteurs populaires basés sur les formes clientélistes et patrimoniales dans les domaines moins développés du développement économique et social et du corporatisme vertical dans les zones plus développées. </a:t>
            </a:r>
          </a:p>
          <a:p>
            <a:pPr algn="just">
              <a:lnSpc>
                <a:spcPct val="80000"/>
              </a:lnSpc>
              <a:buFont typeface="Arial" panose="020B0604020202020204" pitchFamily="34" charset="0"/>
              <a:buChar char="•"/>
            </a:pPr>
            <a:r>
              <a:rPr lang="fr-FR" altLang="es-ES" dirty="0" smtClean="0">
                <a:latin typeface="Garamond" panose="02020404030301010803" pitchFamily="18" charset="0"/>
              </a:rPr>
              <a:t>Le bas développement de la durée et de l'intensité des régimes démocratiques, électoralement compétitifs, a permis cette double forme d'incorporation, augmentant les différences de pouvoir des secteurs populaires dans des différents domaines.</a:t>
            </a:r>
            <a:endParaRPr lang="es-UY" altLang="es-ES" dirty="0">
              <a:latin typeface="Garamond" panose="02020404030301010803" pitchFamily="18" charset="0"/>
            </a:endParaRPr>
          </a:p>
        </p:txBody>
      </p:sp>
      <p:sp>
        <p:nvSpPr>
          <p:cNvPr id="5" name="1 Título"/>
          <p:cNvSpPr>
            <a:spLocks noGrp="1"/>
          </p:cNvSpPr>
          <p:nvPr>
            <p:ph type="title"/>
          </p:nvPr>
        </p:nvSpPr>
        <p:spPr/>
        <p:txBody>
          <a:bodyPr/>
          <a:lstStyle/>
          <a:p>
            <a:pPr>
              <a:defRPr/>
            </a:pPr>
            <a:r>
              <a:rPr lang="es-UY" sz="3200" b="1" dirty="0" err="1" smtClean="0">
                <a:solidFill>
                  <a:schemeClr val="tx1"/>
                </a:solidFill>
                <a:latin typeface="Garamond" pitchFamily="18" charset="0"/>
              </a:rPr>
              <a:t>Régimes</a:t>
            </a:r>
            <a:r>
              <a:rPr lang="es-UY" sz="3200" b="1" dirty="0" smtClean="0">
                <a:solidFill>
                  <a:schemeClr val="tx1"/>
                </a:solidFill>
                <a:latin typeface="Garamond" pitchFamily="18" charset="0"/>
              </a:rPr>
              <a:t> </a:t>
            </a:r>
            <a:r>
              <a:rPr lang="es-UY" sz="3200" b="1" dirty="0" err="1" smtClean="0">
                <a:solidFill>
                  <a:schemeClr val="tx1"/>
                </a:solidFill>
                <a:latin typeface="Garamond" pitchFamily="18" charset="0"/>
              </a:rPr>
              <a:t>dualistes</a:t>
            </a:r>
            <a:endParaRPr lang="es-UY" sz="3200" dirty="0">
              <a:solidFill>
                <a:schemeClr val="tx1"/>
              </a:solidFill>
            </a:endParaRPr>
          </a:p>
        </p:txBody>
      </p:sp>
      <p:sp>
        <p:nvSpPr>
          <p:cNvPr id="4" name="CuadroTexto 3"/>
          <p:cNvSpPr txBox="1"/>
          <p:nvPr/>
        </p:nvSpPr>
        <p:spPr>
          <a:xfrm>
            <a:off x="6732240" y="5855415"/>
            <a:ext cx="2160240" cy="246221"/>
          </a:xfrm>
          <a:prstGeom prst="rect">
            <a:avLst/>
          </a:prstGeom>
          <a:noFill/>
        </p:spPr>
        <p:txBody>
          <a:bodyPr wrap="square" rtlCol="0">
            <a:spAutoFit/>
          </a:bodyPr>
          <a:lstStyle/>
          <a:p>
            <a:pPr algn="r"/>
            <a:r>
              <a:rPr lang="es-ES" sz="1000" dirty="0" err="1">
                <a:latin typeface="+mj-lt"/>
              </a:rPr>
              <a:t>Filgueira</a:t>
            </a:r>
            <a:r>
              <a:rPr lang="es-ES" sz="1000" dirty="0">
                <a:latin typeface="+mj-lt"/>
              </a:rPr>
              <a:t> (1998, 2005)</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2 Marcador de contenido"/>
          <p:cNvSpPr>
            <a:spLocks noGrp="1"/>
          </p:cNvSpPr>
          <p:nvPr>
            <p:ph idx="1"/>
          </p:nvPr>
        </p:nvSpPr>
        <p:spPr/>
        <p:txBody>
          <a:bodyPr/>
          <a:lstStyle/>
          <a:p>
            <a:pPr>
              <a:buFont typeface="Arial" panose="020B0604020202020204" pitchFamily="34" charset="0"/>
              <a:buChar char="•"/>
            </a:pPr>
            <a:r>
              <a:rPr lang="fr-FR" altLang="es-ES" i="1" dirty="0" smtClean="0">
                <a:latin typeface="Garamond" panose="02020404030301010803" pitchFamily="18" charset="0"/>
              </a:rPr>
              <a:t>États prédateurs (Evans, 1992): Les élites qui s'approprient l'appareil d'État,  ils utilisent la capacité fiscale des États pour extraire des revenus sans fournir la contrepartie de biens collectifs (infrastructure, régulation ou services sociaux).</a:t>
            </a:r>
          </a:p>
          <a:p>
            <a:pPr>
              <a:buFont typeface="Arial" panose="020B0604020202020204" pitchFamily="34" charset="0"/>
              <a:buChar char="•"/>
            </a:pPr>
            <a:r>
              <a:rPr lang="fr-FR" altLang="es-ES" dirty="0" smtClean="0">
                <a:latin typeface="Garamond" panose="02020404030301010803" pitchFamily="18" charset="0"/>
              </a:rPr>
              <a:t>Les systèmes de protection sociale et de sécurité sociale ajoutent à la population dans des situations privilégiées, des privilèges supplémentaires. Sécurité sociale et systèmes de santé élitistes.</a:t>
            </a:r>
          </a:p>
          <a:p>
            <a:pPr>
              <a:buFont typeface="Arial" panose="020B0604020202020204" pitchFamily="34" charset="0"/>
              <a:buChar char="•"/>
            </a:pPr>
            <a:r>
              <a:rPr lang="es-UY" altLang="es-ES" dirty="0" err="1" smtClean="0">
                <a:latin typeface="Garamond" panose="02020404030301010803" pitchFamily="18" charset="0"/>
              </a:rPr>
              <a:t>Système</a:t>
            </a:r>
            <a:r>
              <a:rPr lang="es-UY" altLang="es-ES" dirty="0" smtClean="0">
                <a:latin typeface="Garamond" panose="02020404030301010803" pitchFamily="18" charset="0"/>
              </a:rPr>
              <a:t> dual </a:t>
            </a:r>
            <a:r>
              <a:rPr lang="es-UY" altLang="es-ES" dirty="0" err="1" smtClean="0">
                <a:latin typeface="Garamond" panose="02020404030301010803" pitchFamily="18" charset="0"/>
              </a:rPr>
              <a:t>dans</a:t>
            </a:r>
            <a:r>
              <a:rPr lang="es-UY" altLang="es-ES" dirty="0" smtClean="0">
                <a:latin typeface="Garamond" panose="02020404030301010803" pitchFamily="18" charset="0"/>
              </a:rPr>
              <a:t> </a:t>
            </a:r>
            <a:r>
              <a:rPr lang="fr-FR" altLang="es-ES" dirty="0" smtClean="0">
                <a:latin typeface="Garamond" panose="02020404030301010803" pitchFamily="18" charset="0"/>
              </a:rPr>
              <a:t>le domaine de l'éducation, augmentation de la scolarisation primaire, avec de fortes inégalités de qualité.</a:t>
            </a:r>
            <a:endParaRPr lang="es-UY" altLang="es-ES" dirty="0">
              <a:latin typeface="Garamond" panose="02020404030301010803" pitchFamily="18" charset="0"/>
            </a:endParaRPr>
          </a:p>
          <a:p>
            <a:pPr>
              <a:buFont typeface="Arial" panose="020B0604020202020204" pitchFamily="34" charset="0"/>
              <a:buChar char="•"/>
            </a:pPr>
            <a:r>
              <a:rPr lang="fr-FR" altLang="es-ES" dirty="0" smtClean="0">
                <a:latin typeface="Garamond" panose="02020404030301010803" pitchFamily="18" charset="0"/>
              </a:rPr>
              <a:t>L'incorporation et la cooptation des secteurs sociaux subordonnés ont été obtenues par les mécanismes clientélistes et patrimoniaux des élites locales.</a:t>
            </a:r>
            <a:endParaRPr lang="es-UY" altLang="es-ES" dirty="0">
              <a:latin typeface="Garamond" panose="02020404030301010803" pitchFamily="18" charset="0"/>
            </a:endParaRPr>
          </a:p>
        </p:txBody>
      </p:sp>
      <p:sp>
        <p:nvSpPr>
          <p:cNvPr id="5" name="1 Título"/>
          <p:cNvSpPr>
            <a:spLocks noGrp="1"/>
          </p:cNvSpPr>
          <p:nvPr>
            <p:ph type="title"/>
          </p:nvPr>
        </p:nvSpPr>
        <p:spPr>
          <a:xfrm>
            <a:off x="802824" y="188640"/>
            <a:ext cx="7543800" cy="1449387"/>
          </a:xfrm>
        </p:spPr>
        <p:txBody>
          <a:bodyPr>
            <a:normAutofit/>
          </a:bodyPr>
          <a:lstStyle/>
          <a:p>
            <a:pPr fontAlgn="b"/>
            <a:r>
              <a:rPr lang="es-ES" sz="3200" b="1" dirty="0" err="1" smtClean="0">
                <a:solidFill>
                  <a:schemeClr val="tx1"/>
                </a:solidFill>
                <a:latin typeface="Garamond" pitchFamily="18" charset="0"/>
              </a:rPr>
              <a:t>Régimes</a:t>
            </a:r>
            <a:r>
              <a:rPr lang="es-ES" sz="3200" b="1" dirty="0" smtClean="0">
                <a:solidFill>
                  <a:schemeClr val="tx1"/>
                </a:solidFill>
                <a:latin typeface="Garamond" pitchFamily="18" charset="0"/>
              </a:rPr>
              <a:t> </a:t>
            </a:r>
            <a:r>
              <a:rPr lang="es-ES" sz="3200" b="1" dirty="0" err="1" smtClean="0">
                <a:solidFill>
                  <a:schemeClr val="tx1"/>
                </a:solidFill>
                <a:latin typeface="Garamond" pitchFamily="18" charset="0"/>
              </a:rPr>
              <a:t>exclusifs</a:t>
            </a:r>
            <a:endParaRPr lang="es-ES" sz="3200" b="1" dirty="0">
              <a:solidFill>
                <a:schemeClr val="tx1"/>
              </a:solidFill>
              <a:latin typeface="Garamond" pitchFamily="18" charset="0"/>
            </a:endParaRPr>
          </a:p>
        </p:txBody>
      </p:sp>
      <p:sp>
        <p:nvSpPr>
          <p:cNvPr id="4" name="CuadroTexto 3"/>
          <p:cNvSpPr txBox="1"/>
          <p:nvPr/>
        </p:nvSpPr>
        <p:spPr>
          <a:xfrm>
            <a:off x="6732240" y="5855415"/>
            <a:ext cx="2160240" cy="246221"/>
          </a:xfrm>
          <a:prstGeom prst="rect">
            <a:avLst/>
          </a:prstGeom>
          <a:noFill/>
        </p:spPr>
        <p:txBody>
          <a:bodyPr wrap="square" rtlCol="0">
            <a:spAutoFit/>
          </a:bodyPr>
          <a:lstStyle/>
          <a:p>
            <a:pPr algn="r"/>
            <a:r>
              <a:rPr lang="es-ES" sz="1000" dirty="0" err="1">
                <a:latin typeface="+mj-lt"/>
              </a:rPr>
              <a:t>Filgueira</a:t>
            </a:r>
            <a:r>
              <a:rPr lang="es-ES" sz="1000" dirty="0">
                <a:latin typeface="+mj-lt"/>
              </a:rPr>
              <a:t> (1998, 2005)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bwMode="auto">
          <a:xfrm>
            <a:off x="755650" y="260350"/>
            <a:ext cx="8153400" cy="990600"/>
          </a:xfrm>
          <a:prstGeom prst="rect">
            <a:avLst/>
          </a:prstGeom>
          <a:noFill/>
          <a:ln>
            <a:noFill/>
          </a:ln>
          <a:effectLs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lgn="l">
              <a:defRPr/>
            </a:pPr>
            <a:r>
              <a:rPr lang="es-UY" altLang="es-UY" sz="3200" b="1" kern="0" dirty="0">
                <a:solidFill>
                  <a:schemeClr val="tx1"/>
                </a:solidFill>
                <a:latin typeface="Garamond" pitchFamily="18" charset="0"/>
              </a:rPr>
              <a:t>Martínez </a:t>
            </a:r>
            <a:r>
              <a:rPr lang="es-UY" altLang="es-UY" sz="3200" b="1" kern="0" dirty="0" err="1">
                <a:solidFill>
                  <a:schemeClr val="tx1"/>
                </a:solidFill>
                <a:latin typeface="Garamond" pitchFamily="18" charset="0"/>
              </a:rPr>
              <a:t>Franzoni</a:t>
            </a:r>
            <a:r>
              <a:rPr lang="es-UY" altLang="es-UY" sz="3200" b="1" kern="0" dirty="0">
                <a:solidFill>
                  <a:schemeClr val="tx1"/>
                </a:solidFill>
                <a:latin typeface="Garamond" pitchFamily="18" charset="0"/>
              </a:rPr>
              <a:t>: </a:t>
            </a:r>
            <a:r>
              <a:rPr lang="fr-FR" altLang="es-UY" sz="3200" b="1" kern="0" dirty="0" smtClean="0">
                <a:solidFill>
                  <a:schemeClr val="tx1"/>
                </a:solidFill>
                <a:latin typeface="Garamond" pitchFamily="18" charset="0"/>
              </a:rPr>
              <a:t>Interactions entre la </a:t>
            </a:r>
            <a:r>
              <a:rPr lang="fr-FR" altLang="es-UY" sz="3200" b="1" kern="0" dirty="0" err="1" smtClean="0">
                <a:solidFill>
                  <a:schemeClr val="tx1"/>
                </a:solidFill>
                <a:latin typeface="Garamond" pitchFamily="18" charset="0"/>
              </a:rPr>
              <a:t>décomodification</a:t>
            </a:r>
            <a:r>
              <a:rPr lang="fr-FR" altLang="es-UY" sz="3200" b="1" kern="0" dirty="0" smtClean="0">
                <a:solidFill>
                  <a:schemeClr val="tx1"/>
                </a:solidFill>
                <a:latin typeface="Garamond" pitchFamily="18" charset="0"/>
              </a:rPr>
              <a:t>, la défamiliarisation et la marchandisation en AL</a:t>
            </a:r>
            <a:endParaRPr lang="es-UY" altLang="es-UY" sz="3200" b="1" kern="0" dirty="0">
              <a:solidFill>
                <a:schemeClr val="tx1"/>
              </a:solidFill>
              <a:latin typeface="Garamond" pitchFamily="18" charset="0"/>
            </a:endParaRPr>
          </a:p>
        </p:txBody>
      </p:sp>
      <p:sp>
        <p:nvSpPr>
          <p:cNvPr id="23555" name="2 Marcador de contenido"/>
          <p:cNvSpPr txBox="1">
            <a:spLocks/>
          </p:cNvSpPr>
          <p:nvPr/>
        </p:nvSpPr>
        <p:spPr bwMode="auto">
          <a:xfrm>
            <a:off x="428596" y="1428736"/>
            <a:ext cx="8358246" cy="4667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spcBef>
                <a:spcPct val="20000"/>
              </a:spcBef>
              <a:buFontTx/>
              <a:buChar char="•"/>
            </a:pPr>
            <a:r>
              <a:rPr lang="fr-FR" altLang="es-UY" sz="2000" i="1" dirty="0" err="1" smtClean="0">
                <a:solidFill>
                  <a:schemeClr val="tx1">
                    <a:lumMod val="85000"/>
                    <a:lumOff val="15000"/>
                  </a:schemeClr>
                </a:solidFill>
                <a:latin typeface="Garamond" panose="02020404030301010803" pitchFamily="18" charset="0"/>
              </a:rPr>
              <a:t>Décomodification</a:t>
            </a:r>
            <a:r>
              <a:rPr lang="fr-FR" altLang="es-UY" sz="2000" b="1" kern="0" dirty="0" smtClean="0">
                <a:latin typeface="Garamond" pitchFamily="18" charset="0"/>
              </a:rPr>
              <a:t> </a:t>
            </a:r>
            <a:r>
              <a:rPr lang="es-ES" altLang="es-ES" sz="2000" i="1" dirty="0" smtClean="0">
                <a:solidFill>
                  <a:schemeClr val="tx1">
                    <a:lumMod val="85000"/>
                    <a:lumOff val="15000"/>
                  </a:schemeClr>
                </a:solidFill>
                <a:latin typeface="Garamond" panose="02020404030301010803" pitchFamily="18" charset="0"/>
              </a:rPr>
              <a:t>/</a:t>
            </a:r>
            <a:r>
              <a:rPr lang="es-ES" altLang="es-ES" sz="2000" i="1" dirty="0" err="1" smtClean="0">
                <a:solidFill>
                  <a:schemeClr val="tx1">
                    <a:lumMod val="85000"/>
                    <a:lumOff val="15000"/>
                  </a:schemeClr>
                </a:solidFill>
                <a:latin typeface="Garamond" panose="02020404030301010803" pitchFamily="18" charset="0"/>
              </a:rPr>
              <a:t>Désmercantisation</a:t>
            </a:r>
            <a:r>
              <a:rPr lang="es-ES" altLang="es-ES" sz="2000" i="1" dirty="0" smtClean="0">
                <a:solidFill>
                  <a:schemeClr val="tx1">
                    <a:lumMod val="85000"/>
                    <a:lumOff val="15000"/>
                  </a:schemeClr>
                </a:solidFill>
                <a:latin typeface="Garamond" panose="02020404030301010803" pitchFamily="18" charset="0"/>
              </a:rPr>
              <a:t>: </a:t>
            </a:r>
            <a:r>
              <a:rPr lang="fr-FR" altLang="es-ES" sz="2000" dirty="0" smtClean="0">
                <a:solidFill>
                  <a:schemeClr val="tx1">
                    <a:lumMod val="85000"/>
                    <a:lumOff val="15000"/>
                  </a:schemeClr>
                </a:solidFill>
                <a:latin typeface="Garamond" panose="02020404030301010803" pitchFamily="18" charset="0"/>
              </a:rPr>
              <a:t>Mesure dans laquelle les politiques dissocient l'accès au bien-être social de la situation des personnes sur le marché du travail. </a:t>
            </a:r>
            <a:endParaRPr lang="es-ES" altLang="es-ES" sz="2000" dirty="0">
              <a:solidFill>
                <a:schemeClr val="tx1">
                  <a:lumMod val="85000"/>
                  <a:lumOff val="15000"/>
                </a:schemeClr>
              </a:solidFill>
              <a:latin typeface="Garamond" panose="02020404030301010803" pitchFamily="18" charset="0"/>
            </a:endParaRPr>
          </a:p>
          <a:p>
            <a:pPr lvl="1">
              <a:spcBef>
                <a:spcPct val="20000"/>
              </a:spcBef>
              <a:buFontTx/>
              <a:buChar char="•"/>
            </a:pPr>
            <a:r>
              <a:rPr lang="fr-FR" altLang="es-ES" sz="2000" dirty="0" smtClean="0">
                <a:solidFill>
                  <a:schemeClr val="tx1">
                    <a:lumMod val="85000"/>
                    <a:lumOff val="15000"/>
                  </a:schemeClr>
                </a:solidFill>
                <a:latin typeface="Garamond" panose="02020404030301010803" pitchFamily="18" charset="0"/>
              </a:rPr>
              <a:t>8 indicateurs qui comprennent diverses mesures des dépenses sociales publiques, de la population employée dans le secteur public et des salariés bénéficiant de la sécurité sociale.</a:t>
            </a:r>
          </a:p>
          <a:p>
            <a:pPr>
              <a:spcBef>
                <a:spcPct val="20000"/>
              </a:spcBef>
              <a:buFontTx/>
              <a:buChar char="•"/>
            </a:pPr>
            <a:r>
              <a:rPr lang="es-ES" altLang="es-ES" sz="2000" dirty="0" smtClean="0">
                <a:solidFill>
                  <a:schemeClr val="tx1">
                    <a:lumMod val="85000"/>
                    <a:lumOff val="15000"/>
                  </a:schemeClr>
                </a:solidFill>
                <a:latin typeface="Garamond" panose="02020404030301010803" pitchFamily="18" charset="0"/>
              </a:rPr>
              <a:t> </a:t>
            </a:r>
            <a:r>
              <a:rPr lang="es-ES" altLang="es-ES" sz="2000" i="1" dirty="0" err="1">
                <a:solidFill>
                  <a:schemeClr val="tx1">
                    <a:lumMod val="85000"/>
                    <a:lumOff val="15000"/>
                  </a:schemeClr>
                </a:solidFill>
                <a:latin typeface="Garamond" panose="02020404030301010803" pitchFamily="18" charset="0"/>
              </a:rPr>
              <a:t>Comodificación</a:t>
            </a:r>
            <a:r>
              <a:rPr lang="es-ES" altLang="es-ES" sz="2000" i="1" dirty="0">
                <a:solidFill>
                  <a:schemeClr val="tx1">
                    <a:lumMod val="85000"/>
                    <a:lumOff val="15000"/>
                  </a:schemeClr>
                </a:solidFill>
                <a:latin typeface="Garamond" panose="02020404030301010803" pitchFamily="18" charset="0"/>
              </a:rPr>
              <a:t>/mercantilización:</a:t>
            </a:r>
            <a:r>
              <a:rPr lang="es-ES" altLang="es-ES" sz="2000" dirty="0">
                <a:solidFill>
                  <a:schemeClr val="tx1">
                    <a:lumMod val="85000"/>
                    <a:lumOff val="15000"/>
                  </a:schemeClr>
                </a:solidFill>
                <a:latin typeface="Garamond" panose="02020404030301010803" pitchFamily="18" charset="0"/>
              </a:rPr>
              <a:t> </a:t>
            </a:r>
            <a:r>
              <a:rPr lang="fr-FR" altLang="es-ES" sz="2000" dirty="0" err="1" smtClean="0">
                <a:solidFill>
                  <a:schemeClr val="tx1">
                    <a:lumMod val="85000"/>
                    <a:lumOff val="15000"/>
                  </a:schemeClr>
                </a:solidFill>
                <a:latin typeface="Garamond" panose="02020404030301010803" pitchFamily="18" charset="0"/>
              </a:rPr>
              <a:t>Commodification</a:t>
            </a:r>
            <a:r>
              <a:rPr lang="fr-FR" altLang="es-ES" sz="2000" dirty="0" smtClean="0">
                <a:solidFill>
                  <a:schemeClr val="tx1">
                    <a:lumMod val="85000"/>
                    <a:lumOff val="15000"/>
                  </a:schemeClr>
                </a:solidFill>
                <a:latin typeface="Garamond" panose="02020404030301010803" pitchFamily="18" charset="0"/>
              </a:rPr>
              <a:t> /marchandisation: Absorbe le marché du travail à la population active</a:t>
            </a:r>
            <a:endParaRPr lang="es-ES" altLang="es-ES" sz="2000" dirty="0">
              <a:solidFill>
                <a:schemeClr val="tx1">
                  <a:lumMod val="85000"/>
                  <a:lumOff val="15000"/>
                </a:schemeClr>
              </a:solidFill>
              <a:latin typeface="Garamond" panose="02020404030301010803" pitchFamily="18" charset="0"/>
            </a:endParaRPr>
          </a:p>
          <a:p>
            <a:pPr lvl="1">
              <a:spcBef>
                <a:spcPct val="20000"/>
              </a:spcBef>
              <a:buFontTx/>
              <a:buChar char="•"/>
            </a:pPr>
            <a:r>
              <a:rPr lang="fr-FR" altLang="es-ES" sz="2000" dirty="0" smtClean="0">
                <a:solidFill>
                  <a:schemeClr val="tx1">
                    <a:lumMod val="85000"/>
                    <a:lumOff val="15000"/>
                  </a:schemeClr>
                </a:solidFill>
                <a:latin typeface="Garamond" panose="02020404030301010803" pitchFamily="18" charset="0"/>
              </a:rPr>
              <a:t>10 indicateurs, le taux net d'activité au niveau national, le taux de chômage au niveau national, la population féminine active, le PIB par habitant et les indicateurs de pauvreté et d'inégalité.</a:t>
            </a:r>
          </a:p>
          <a:p>
            <a:pPr>
              <a:spcBef>
                <a:spcPct val="20000"/>
              </a:spcBef>
              <a:buFontTx/>
              <a:buChar char="•"/>
            </a:pPr>
            <a:r>
              <a:rPr lang="fr-FR" altLang="es-ES" sz="2000" i="1" dirty="0" smtClean="0">
                <a:solidFill>
                  <a:schemeClr val="tx1">
                    <a:lumMod val="85000"/>
                    <a:lumOff val="15000"/>
                  </a:schemeClr>
                </a:solidFill>
                <a:latin typeface="Garamond" panose="02020404030301010803" pitchFamily="18" charset="0"/>
              </a:rPr>
              <a:t>Défamiliarisation: Quelle part de l'aide sociale revient aux familles?</a:t>
            </a:r>
          </a:p>
          <a:p>
            <a:pPr lvl="1">
              <a:spcBef>
                <a:spcPct val="20000"/>
              </a:spcBef>
              <a:buFontTx/>
              <a:buChar char="•"/>
            </a:pPr>
            <a:r>
              <a:rPr lang="fr-FR" altLang="es-ES" sz="2000" dirty="0" smtClean="0">
                <a:solidFill>
                  <a:schemeClr val="tx1">
                    <a:lumMod val="85000"/>
                    <a:lumOff val="15000"/>
                  </a:schemeClr>
                </a:solidFill>
                <a:latin typeface="Garamond" panose="02020404030301010803" pitchFamily="18" charset="0"/>
              </a:rPr>
              <a:t>Indicateurs des types de familles, du pourcentage de femmes actives, l'emploi dans le service domestique et des indicateurs qui reflètent une relation active-passive</a:t>
            </a:r>
            <a:endParaRPr lang="es-ES" altLang="es-ES" sz="2000" dirty="0">
              <a:solidFill>
                <a:schemeClr val="tx1">
                  <a:lumMod val="85000"/>
                  <a:lumOff val="15000"/>
                </a:schemeClr>
              </a:solidFill>
              <a:latin typeface="Garamond" panose="02020404030301010803"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etrospección">
  <a:themeElements>
    <a:clrScheme name="Retrospección">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ció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2967</TotalTime>
  <Words>1542</Words>
  <Application>Microsoft Office PowerPoint</Application>
  <PresentationFormat>On-screen Show (4:3)</PresentationFormat>
  <Paragraphs>138</Paragraphs>
  <Slides>22</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Garamond</vt:lpstr>
      <vt:lpstr>Retrospección</vt:lpstr>
      <vt:lpstr>Aperçu des systèmes de protection sociale en Amérique Latine     </vt:lpstr>
      <vt:lpstr>Structure de la séance</vt:lpstr>
      <vt:lpstr>RB et Systèmes de protection sociale en Amérique Latine</vt:lpstr>
      <vt:lpstr>TYPOLOGIES</vt:lpstr>
      <vt:lpstr>Filgueira: Types de post-ISI – 1970s)</vt:lpstr>
      <vt:lpstr>Universalisme stratifié</vt:lpstr>
      <vt:lpstr>Régimes dualistes</vt:lpstr>
      <vt:lpstr>Régimes exclusifs</vt:lpstr>
      <vt:lpstr>PowerPoint Presentation</vt:lpstr>
      <vt:lpstr>Martínez Franzoni (2008)</vt:lpstr>
      <vt:lpstr>PowerPoint Presentation</vt:lpstr>
      <vt:lpstr>PowerPoint Presentation</vt:lpstr>
      <vt:lpstr>Modestes écarts</vt:lpstr>
      <vt:lpstr>Modérées écarts</vt:lpstr>
      <vt:lpstr>Graves écarts</vt:lpstr>
      <vt:lpstr>Capacités </vt:lpstr>
      <vt:lpstr>Capacités</vt:lpstr>
      <vt:lpstr>Effort</vt:lpstr>
      <vt:lpstr>Effort</vt:lpstr>
      <vt:lpstr>Couverture</vt:lpstr>
      <vt:lpstr>Stratégies familiales</vt:lpstr>
      <vt:lpstr>Tendances récentes dans le domaine SPS en Amerique Latine</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¿Qué estudiamos con la investigación social y por qué? Epistemología, investigación y el proceso construcción de conocimiento científico</dc:title>
  <dc:creator>Usuario</dc:creator>
  <cp:lastModifiedBy>Cecilia Rossel</cp:lastModifiedBy>
  <cp:revision>204</cp:revision>
  <cp:lastPrinted>2014-06-23T12:53:28Z</cp:lastPrinted>
  <dcterms:created xsi:type="dcterms:W3CDTF">2013-08-08T16:55:02Z</dcterms:created>
  <dcterms:modified xsi:type="dcterms:W3CDTF">2018-03-06T15:16:37Z</dcterms:modified>
</cp:coreProperties>
</file>