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60" r:id="rId2"/>
    <p:sldMasterId id="2147483708" r:id="rId3"/>
    <p:sldMasterId id="2147483672" r:id="rId4"/>
    <p:sldMasterId id="2147483684" r:id="rId5"/>
    <p:sldMasterId id="2147483720" r:id="rId6"/>
  </p:sldMasterIdLst>
  <p:notesMasterIdLst>
    <p:notesMasterId r:id="rId31"/>
  </p:notesMasterIdLst>
  <p:sldIdLst>
    <p:sldId id="523" r:id="rId7"/>
    <p:sldId id="525" r:id="rId8"/>
    <p:sldId id="524" r:id="rId9"/>
    <p:sldId id="518" r:id="rId10"/>
    <p:sldId id="537" r:id="rId11"/>
    <p:sldId id="316" r:id="rId12"/>
    <p:sldId id="526" r:id="rId13"/>
    <p:sldId id="505" r:id="rId14"/>
    <p:sldId id="504" r:id="rId15"/>
    <p:sldId id="506" r:id="rId16"/>
    <p:sldId id="538" r:id="rId17"/>
    <p:sldId id="472" r:id="rId18"/>
    <p:sldId id="514" r:id="rId19"/>
    <p:sldId id="515" r:id="rId20"/>
    <p:sldId id="516" r:id="rId21"/>
    <p:sldId id="527" r:id="rId22"/>
    <p:sldId id="529" r:id="rId23"/>
    <p:sldId id="530" r:id="rId24"/>
    <p:sldId id="531" r:id="rId25"/>
    <p:sldId id="532" r:id="rId26"/>
    <p:sldId id="533" r:id="rId27"/>
    <p:sldId id="534" r:id="rId28"/>
    <p:sldId id="535" r:id="rId29"/>
    <p:sldId id="53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77" autoAdjust="0"/>
  </p:normalViewPr>
  <p:slideViewPr>
    <p:cSldViewPr snapToGrid="0" snapToObjects="1">
      <p:cViewPr varScale="1">
        <p:scale>
          <a:sx n="63" d="100"/>
          <a:sy n="63" d="100"/>
        </p:scale>
        <p:origin x="151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025BF-D0F0-41A8-AEFB-4BF869C643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L"/>
        </a:p>
      </dgm:t>
    </dgm:pt>
    <dgm:pt modelId="{57FFA1F0-2C1B-49E3-8B41-676DCE04752B}">
      <dgm:prSet phldrT="[Text]" custT="1"/>
      <dgm:spPr/>
      <dgm:t>
        <a:bodyPr/>
        <a:lstStyle/>
        <a:p>
          <a:pPr>
            <a:lnSpc>
              <a:spcPct val="90000"/>
            </a:lnSpc>
            <a:spcAft>
              <a:spcPts val="200"/>
            </a:spcAft>
          </a:pPr>
          <a:r>
            <a:rPr lang="fr-FR" sz="1700" b="1" noProof="0" dirty="0"/>
            <a:t>Communication</a:t>
          </a:r>
        </a:p>
        <a:p>
          <a:pPr>
            <a:lnSpc>
              <a:spcPct val="100000"/>
            </a:lnSpc>
            <a:spcAft>
              <a:spcPts val="0"/>
            </a:spcAft>
          </a:pPr>
          <a:r>
            <a:rPr lang="fr-FR" sz="1200" noProof="0" dirty="0"/>
            <a:t>- L’information est partagée</a:t>
          </a:r>
        </a:p>
        <a:p>
          <a:pPr>
            <a:lnSpc>
              <a:spcPct val="100000"/>
            </a:lnSpc>
            <a:spcAft>
              <a:spcPts val="0"/>
            </a:spcAft>
          </a:pPr>
          <a:r>
            <a:rPr lang="fr-FR" sz="1200" noProof="0" dirty="0"/>
            <a:t>- Réunions périodiques</a:t>
          </a:r>
        </a:p>
      </dgm:t>
    </dgm:pt>
    <dgm:pt modelId="{2E819417-01CD-4F8E-80AD-71E79FF17A13}" type="parTrans" cxnId="{D58CF05A-E1F7-47E6-BF4F-D25C412BC9FB}">
      <dgm:prSet/>
      <dgm:spPr/>
      <dgm:t>
        <a:bodyPr/>
        <a:lstStyle/>
        <a:p>
          <a:endParaRPr lang="es-CL"/>
        </a:p>
      </dgm:t>
    </dgm:pt>
    <dgm:pt modelId="{4098736E-CBA3-45CC-9589-EEA2DA57F87E}" type="sibTrans" cxnId="{D58CF05A-E1F7-47E6-BF4F-D25C412BC9FB}">
      <dgm:prSet/>
      <dgm:spPr/>
      <dgm:t>
        <a:bodyPr/>
        <a:lstStyle/>
        <a:p>
          <a:endParaRPr lang="es-CL"/>
        </a:p>
      </dgm:t>
    </dgm:pt>
    <dgm:pt modelId="{37527036-267F-4929-AB55-4790C2E46B25}">
      <dgm:prSet phldrT="[Text]" custT="1"/>
      <dgm:spPr/>
      <dgm:t>
        <a:bodyPr/>
        <a:lstStyle/>
        <a:p>
          <a:pPr>
            <a:spcAft>
              <a:spcPts val="200"/>
            </a:spcAft>
          </a:pPr>
          <a:r>
            <a:rPr lang="fr-FR" sz="1700" b="1" noProof="0" dirty="0"/>
            <a:t>Coopération</a:t>
          </a:r>
        </a:p>
        <a:p>
          <a:pPr>
            <a:spcAft>
              <a:spcPct val="35000"/>
            </a:spcAft>
          </a:pPr>
          <a:r>
            <a:rPr lang="fr-FR" sz="1200" noProof="0" dirty="0"/>
            <a:t>- Groupes de travail, groupes consultatifs, comités qui examinent et approuvent les plans</a:t>
          </a:r>
        </a:p>
      </dgm:t>
    </dgm:pt>
    <dgm:pt modelId="{344A6B65-43C4-4F35-B277-354D8DC2DFDA}" type="parTrans" cxnId="{4389AD77-AF68-40B4-85EE-384ABB1BCBB6}">
      <dgm:prSet/>
      <dgm:spPr/>
      <dgm:t>
        <a:bodyPr/>
        <a:lstStyle/>
        <a:p>
          <a:endParaRPr lang="es-CL"/>
        </a:p>
      </dgm:t>
    </dgm:pt>
    <dgm:pt modelId="{BD602018-C134-4158-B2D8-D6F6B96EE812}" type="sibTrans" cxnId="{4389AD77-AF68-40B4-85EE-384ABB1BCBB6}">
      <dgm:prSet/>
      <dgm:spPr/>
      <dgm:t>
        <a:bodyPr/>
        <a:lstStyle/>
        <a:p>
          <a:endParaRPr lang="es-CL"/>
        </a:p>
      </dgm:t>
    </dgm:pt>
    <dgm:pt modelId="{52E44C7E-BABA-4804-BAF5-9732FBD06783}">
      <dgm:prSet phldrT="[Text]" custT="1"/>
      <dgm:spPr/>
      <dgm:t>
        <a:bodyPr/>
        <a:lstStyle/>
        <a:p>
          <a:pPr>
            <a:spcAft>
              <a:spcPts val="200"/>
            </a:spcAft>
          </a:pPr>
          <a:r>
            <a:rPr lang="fr-FR" sz="1700" b="1" noProof="0" dirty="0"/>
            <a:t>Coordination</a:t>
          </a:r>
        </a:p>
        <a:p>
          <a:pPr>
            <a:spcAft>
              <a:spcPct val="35000"/>
            </a:spcAft>
          </a:pPr>
          <a:r>
            <a:rPr lang="fr-FR" sz="1200" noProof="0" dirty="0"/>
            <a:t>- Accords interinstitutionnels formels pour coordonner; déclaration commune de mission</a:t>
          </a:r>
        </a:p>
      </dgm:t>
    </dgm:pt>
    <dgm:pt modelId="{3B482428-6377-4D93-A2DF-5EF32ED03B99}" type="parTrans" cxnId="{290416AB-E3AE-442D-8176-07B20328E79A}">
      <dgm:prSet/>
      <dgm:spPr/>
      <dgm:t>
        <a:bodyPr/>
        <a:lstStyle/>
        <a:p>
          <a:endParaRPr lang="es-CL"/>
        </a:p>
      </dgm:t>
    </dgm:pt>
    <dgm:pt modelId="{3EFE5072-7210-4E16-9ABA-9F8B8D82895E}" type="sibTrans" cxnId="{290416AB-E3AE-442D-8176-07B20328E79A}">
      <dgm:prSet/>
      <dgm:spPr/>
      <dgm:t>
        <a:bodyPr/>
        <a:lstStyle/>
        <a:p>
          <a:endParaRPr lang="es-CL"/>
        </a:p>
      </dgm:t>
    </dgm:pt>
    <dgm:pt modelId="{F9667091-6C7C-491B-A027-F3EC59D5FEA2}">
      <dgm:prSet/>
      <dgm:spPr/>
      <dgm:t>
        <a:bodyPr/>
        <a:lstStyle/>
        <a:p>
          <a:endParaRPr lang="es-CL"/>
        </a:p>
      </dgm:t>
    </dgm:pt>
    <dgm:pt modelId="{953B7AA7-1DAD-423D-926B-7C20875D75C4}" type="parTrans" cxnId="{8B7E2A42-4F78-4381-830D-E938D31BA2B1}">
      <dgm:prSet/>
      <dgm:spPr/>
      <dgm:t>
        <a:bodyPr/>
        <a:lstStyle/>
        <a:p>
          <a:endParaRPr lang="es-CL"/>
        </a:p>
      </dgm:t>
    </dgm:pt>
    <dgm:pt modelId="{C840DB6E-FAA5-4809-8360-E1069B966453}" type="sibTrans" cxnId="{8B7E2A42-4F78-4381-830D-E938D31BA2B1}">
      <dgm:prSet/>
      <dgm:spPr/>
      <dgm:t>
        <a:bodyPr/>
        <a:lstStyle/>
        <a:p>
          <a:endParaRPr lang="es-CL"/>
        </a:p>
      </dgm:t>
    </dgm:pt>
    <dgm:pt modelId="{86C53156-05EB-4126-AD09-C8C1A82642F4}">
      <dgm:prSet phldrT="[Text]" custT="1"/>
      <dgm:spPr/>
      <dgm:t>
        <a:bodyPr/>
        <a:lstStyle/>
        <a:p>
          <a:pPr>
            <a:spcAft>
              <a:spcPts val="200"/>
            </a:spcAft>
          </a:pPr>
          <a:r>
            <a:rPr lang="fr-FR" sz="1700" b="1" noProof="0" dirty="0"/>
            <a:t>Collaboration</a:t>
          </a:r>
        </a:p>
        <a:p>
          <a:pPr>
            <a:spcAft>
              <a:spcPct val="35000"/>
            </a:spcAft>
          </a:pPr>
          <a:r>
            <a:rPr lang="fr-FR" sz="1200" noProof="0" dirty="0"/>
            <a:t>- Renonciation à une partie de l’autonomie  afin d’obtenir des résultats</a:t>
          </a:r>
          <a:endParaRPr lang="es-CL" sz="1200" dirty="0"/>
        </a:p>
        <a:p>
          <a:pPr>
            <a:spcAft>
              <a:spcPct val="35000"/>
            </a:spcAft>
          </a:pPr>
          <a:endParaRPr lang="es-CL" sz="1400" dirty="0"/>
        </a:p>
      </dgm:t>
    </dgm:pt>
    <dgm:pt modelId="{47258002-F54D-4D29-A819-64153421F23C}" type="parTrans" cxnId="{820BD6AC-58E8-4AD9-95CB-DC7CA19CA6F2}">
      <dgm:prSet/>
      <dgm:spPr/>
      <dgm:t>
        <a:bodyPr/>
        <a:lstStyle/>
        <a:p>
          <a:endParaRPr lang="es-CL"/>
        </a:p>
      </dgm:t>
    </dgm:pt>
    <dgm:pt modelId="{3F0A9F3F-9243-4870-BD40-4633C1D3B52A}" type="sibTrans" cxnId="{820BD6AC-58E8-4AD9-95CB-DC7CA19CA6F2}">
      <dgm:prSet/>
      <dgm:spPr/>
      <dgm:t>
        <a:bodyPr/>
        <a:lstStyle/>
        <a:p>
          <a:endParaRPr lang="es-CL"/>
        </a:p>
      </dgm:t>
    </dgm:pt>
    <dgm:pt modelId="{ED20B8EF-6E69-4217-A2BE-4FD557031591}">
      <dgm:prSet phldrT="[Text]" custT="1"/>
      <dgm:spPr/>
      <dgm:t>
        <a:bodyPr/>
        <a:lstStyle/>
        <a:p>
          <a:pPr>
            <a:spcAft>
              <a:spcPts val="200"/>
            </a:spcAft>
          </a:pPr>
          <a:r>
            <a:rPr lang="fr-FR" sz="1700" b="1" noProof="0" dirty="0"/>
            <a:t>Convergence</a:t>
          </a:r>
        </a:p>
        <a:p>
          <a:pPr>
            <a:spcAft>
              <a:spcPct val="35000"/>
            </a:spcAft>
          </a:pPr>
          <a:r>
            <a:rPr lang="fr-FR" sz="1200" noProof="0" dirty="0"/>
            <a:t>- Restructuration des services; réaffectation des fonds</a:t>
          </a:r>
        </a:p>
      </dgm:t>
    </dgm:pt>
    <dgm:pt modelId="{A09212CE-20F5-4FCD-A2BA-1FC79AD4D425}" type="parTrans" cxnId="{DE5B2324-C8B4-4EE0-A57A-15270A36750C}">
      <dgm:prSet/>
      <dgm:spPr/>
      <dgm:t>
        <a:bodyPr/>
        <a:lstStyle/>
        <a:p>
          <a:endParaRPr lang="es-CL"/>
        </a:p>
      </dgm:t>
    </dgm:pt>
    <dgm:pt modelId="{348A42AC-E6C9-4B1D-A456-684676F342C7}" type="sibTrans" cxnId="{DE5B2324-C8B4-4EE0-A57A-15270A36750C}">
      <dgm:prSet/>
      <dgm:spPr/>
      <dgm:t>
        <a:bodyPr/>
        <a:lstStyle/>
        <a:p>
          <a:endParaRPr lang="es-CL"/>
        </a:p>
      </dgm:t>
    </dgm:pt>
    <dgm:pt modelId="{E5ABC625-7136-4EBB-A09B-503D72E85F6A}">
      <dgm:prSet phldrT="[Text]"/>
      <dgm:spPr/>
      <dgm:t>
        <a:bodyPr/>
        <a:lstStyle/>
        <a:p>
          <a:endParaRPr lang="es-CL"/>
        </a:p>
      </dgm:t>
    </dgm:pt>
    <dgm:pt modelId="{455278F5-8412-4C69-863B-75F17482B78F}" type="parTrans" cxnId="{3DAFFDDB-93B8-4CBC-84D0-3A6CA62A2CC9}">
      <dgm:prSet/>
      <dgm:spPr/>
      <dgm:t>
        <a:bodyPr/>
        <a:lstStyle/>
        <a:p>
          <a:endParaRPr lang="es-CL"/>
        </a:p>
      </dgm:t>
    </dgm:pt>
    <dgm:pt modelId="{5570B951-7D91-4984-932D-F23DE7A4301B}" type="sibTrans" cxnId="{3DAFFDDB-93B8-4CBC-84D0-3A6CA62A2CC9}">
      <dgm:prSet/>
      <dgm:spPr/>
      <dgm:t>
        <a:bodyPr/>
        <a:lstStyle/>
        <a:p>
          <a:endParaRPr lang="es-CL"/>
        </a:p>
      </dgm:t>
    </dgm:pt>
    <dgm:pt modelId="{CDA9EC75-C755-41B3-B028-2D496669AF99}">
      <dgm:prSet phldrT="[Text]"/>
      <dgm:spPr/>
      <dgm:t>
        <a:bodyPr/>
        <a:lstStyle/>
        <a:p>
          <a:endParaRPr lang="es-CL"/>
        </a:p>
      </dgm:t>
    </dgm:pt>
    <dgm:pt modelId="{33711F5F-3687-499E-9875-852CD523D01F}" type="parTrans" cxnId="{DD4DF7CF-BB5E-425E-9C31-0D8D3CE5762B}">
      <dgm:prSet/>
      <dgm:spPr/>
      <dgm:t>
        <a:bodyPr/>
        <a:lstStyle/>
        <a:p>
          <a:endParaRPr lang="es-CL"/>
        </a:p>
      </dgm:t>
    </dgm:pt>
    <dgm:pt modelId="{F19C3AEE-B100-4167-BF97-3532F2A546D1}" type="sibTrans" cxnId="{DD4DF7CF-BB5E-425E-9C31-0D8D3CE5762B}">
      <dgm:prSet/>
      <dgm:spPr/>
      <dgm:t>
        <a:bodyPr/>
        <a:lstStyle/>
        <a:p>
          <a:endParaRPr lang="es-CL"/>
        </a:p>
      </dgm:t>
    </dgm:pt>
    <dgm:pt modelId="{4633F9F0-08C2-4DF3-A08D-609DF5DDC2A0}">
      <dgm:prSet phldrT="[Text]"/>
      <dgm:spPr/>
      <dgm:t>
        <a:bodyPr/>
        <a:lstStyle/>
        <a:p>
          <a:endParaRPr lang="es-CL"/>
        </a:p>
      </dgm:t>
    </dgm:pt>
    <dgm:pt modelId="{A6E1AD15-781C-4798-B89C-2C78816F9BE0}" type="parTrans" cxnId="{19B6B5EE-3A28-4ED3-B2E0-A6A915966B81}">
      <dgm:prSet/>
      <dgm:spPr/>
      <dgm:t>
        <a:bodyPr/>
        <a:lstStyle/>
        <a:p>
          <a:endParaRPr lang="es-CL"/>
        </a:p>
      </dgm:t>
    </dgm:pt>
    <dgm:pt modelId="{29A6C09F-4EA9-4580-AD52-0ADE6A36206E}" type="sibTrans" cxnId="{19B6B5EE-3A28-4ED3-B2E0-A6A915966B81}">
      <dgm:prSet/>
      <dgm:spPr/>
      <dgm:t>
        <a:bodyPr/>
        <a:lstStyle/>
        <a:p>
          <a:endParaRPr lang="es-CL"/>
        </a:p>
      </dgm:t>
    </dgm:pt>
    <dgm:pt modelId="{FBB3BEBB-F162-4BF2-9F1B-D8928E5FAC92}">
      <dgm:prSet phldrT="[Text]" custScaleY="58895" custLinFactNeighborX="-89314" custLinFactNeighborY="-3983"/>
      <dgm:spPr/>
      <dgm:t>
        <a:bodyPr/>
        <a:lstStyle/>
        <a:p>
          <a:endParaRPr lang="es-CL"/>
        </a:p>
      </dgm:t>
    </dgm:pt>
    <dgm:pt modelId="{77AEF432-ADF5-4865-8AEB-9F0B37073F0C}" type="parTrans" cxnId="{11F9BF0D-28FA-4FF0-B5CC-2B03B67AD79B}">
      <dgm:prSet/>
      <dgm:spPr/>
      <dgm:t>
        <a:bodyPr/>
        <a:lstStyle/>
        <a:p>
          <a:endParaRPr lang="es-CL"/>
        </a:p>
      </dgm:t>
    </dgm:pt>
    <dgm:pt modelId="{7966086B-2249-454B-B22C-7C701C3CFC3B}" type="sibTrans" cxnId="{11F9BF0D-28FA-4FF0-B5CC-2B03B67AD79B}">
      <dgm:prSet/>
      <dgm:spPr/>
      <dgm:t>
        <a:bodyPr/>
        <a:lstStyle/>
        <a:p>
          <a:endParaRPr lang="es-CL"/>
        </a:p>
      </dgm:t>
    </dgm:pt>
    <dgm:pt modelId="{1B5379B6-DB89-44DA-AA00-88E274A355A8}">
      <dgm:prSet phldrT="[Text]" custScaleY="58895" custLinFactNeighborX="-89314" custLinFactNeighborY="-3983"/>
      <dgm:spPr/>
      <dgm:t>
        <a:bodyPr/>
        <a:lstStyle/>
        <a:p>
          <a:endParaRPr lang="es-CL"/>
        </a:p>
      </dgm:t>
    </dgm:pt>
    <dgm:pt modelId="{8A9740BE-946E-4094-BBCE-0316F581D687}" type="parTrans" cxnId="{00EA1C16-12B5-4ACF-8C7D-BA67747C5314}">
      <dgm:prSet/>
      <dgm:spPr/>
      <dgm:t>
        <a:bodyPr/>
        <a:lstStyle/>
        <a:p>
          <a:endParaRPr lang="es-CL"/>
        </a:p>
      </dgm:t>
    </dgm:pt>
    <dgm:pt modelId="{52A0156C-B0D4-4B7D-B848-63FD3A6A2142}" type="sibTrans" cxnId="{00EA1C16-12B5-4ACF-8C7D-BA67747C5314}">
      <dgm:prSet/>
      <dgm:spPr/>
      <dgm:t>
        <a:bodyPr/>
        <a:lstStyle/>
        <a:p>
          <a:endParaRPr lang="es-CL"/>
        </a:p>
      </dgm:t>
    </dgm:pt>
    <dgm:pt modelId="{0EFBAEDD-9D17-4A1E-90A3-3A6772E1B9FA}">
      <dgm:prSet phldrT="[Text]" custScaleY="58895" custLinFactNeighborX="-67795" custLinFactNeighborY="-6970"/>
      <dgm:spPr/>
      <dgm:t>
        <a:bodyPr/>
        <a:lstStyle/>
        <a:p>
          <a:endParaRPr lang="es-CL"/>
        </a:p>
      </dgm:t>
    </dgm:pt>
    <dgm:pt modelId="{35E297E5-B58D-43E2-8954-8835261D96F6}" type="parTrans" cxnId="{D2AD7C31-A55F-4A50-8D06-286121649B95}">
      <dgm:prSet/>
      <dgm:spPr/>
      <dgm:t>
        <a:bodyPr/>
        <a:lstStyle/>
        <a:p>
          <a:endParaRPr lang="es-CL"/>
        </a:p>
      </dgm:t>
    </dgm:pt>
    <dgm:pt modelId="{9348C2DF-7683-4954-8D7E-A92537993527}" type="sibTrans" cxnId="{D2AD7C31-A55F-4A50-8D06-286121649B95}">
      <dgm:prSet/>
      <dgm:spPr/>
      <dgm:t>
        <a:bodyPr/>
        <a:lstStyle/>
        <a:p>
          <a:endParaRPr lang="es-CL"/>
        </a:p>
      </dgm:t>
    </dgm:pt>
    <dgm:pt modelId="{A049DE28-E5D2-438B-9722-158E0AE38889}" type="pres">
      <dgm:prSet presAssocID="{B5E025BF-D0F0-41A8-AEFB-4BF869C643BF}" presName="arrowDiagram" presStyleCnt="0">
        <dgm:presLayoutVars>
          <dgm:chMax val="5"/>
          <dgm:dir/>
          <dgm:resizeHandles val="exact"/>
        </dgm:presLayoutVars>
      </dgm:prSet>
      <dgm:spPr/>
    </dgm:pt>
    <dgm:pt modelId="{0004856F-E017-4EF3-A721-72359B193DF6}" type="pres">
      <dgm:prSet presAssocID="{B5E025BF-D0F0-41A8-AEFB-4BF869C643BF}" presName="arrow" presStyleLbl="bgShp" presStyleIdx="0" presStyleCnt="1" custLinFactNeighborX="114" custLinFactNeighborY="270"/>
      <dgm:spPr/>
    </dgm:pt>
    <dgm:pt modelId="{FD4947D1-BD85-49C4-A334-B7BBA0115E11}" type="pres">
      <dgm:prSet presAssocID="{B5E025BF-D0F0-41A8-AEFB-4BF869C643BF}" presName="arrowDiagram5" presStyleCnt="0"/>
      <dgm:spPr/>
    </dgm:pt>
    <dgm:pt modelId="{01D106DC-2829-439A-8E9E-168E4A52435B}" type="pres">
      <dgm:prSet presAssocID="{57FFA1F0-2C1B-49E3-8B41-676DCE04752B}" presName="bullet5a" presStyleLbl="node1" presStyleIdx="0" presStyleCnt="5"/>
      <dgm:spPr/>
    </dgm:pt>
    <dgm:pt modelId="{08290653-D2DF-42A0-ADDF-FCBB0C3E7ECF}" type="pres">
      <dgm:prSet presAssocID="{57FFA1F0-2C1B-49E3-8B41-676DCE04752B}" presName="textBox5a" presStyleLbl="revTx" presStyleIdx="0" presStyleCnt="5" custScaleX="279518" custScaleY="66524" custLinFactNeighborX="58172" custLinFactNeighborY="7481">
        <dgm:presLayoutVars>
          <dgm:bulletEnabled val="1"/>
        </dgm:presLayoutVars>
      </dgm:prSet>
      <dgm:spPr/>
    </dgm:pt>
    <dgm:pt modelId="{BB4067C5-7E20-4261-BD8A-A15F0C5A4889}" type="pres">
      <dgm:prSet presAssocID="{37527036-267F-4929-AB55-4790C2E46B25}" presName="bullet5b" presStyleLbl="node1" presStyleIdx="1" presStyleCnt="5" custLinFactX="-1783" custLinFactNeighborX="-100000" custLinFactNeighborY="60433"/>
      <dgm:spPr/>
    </dgm:pt>
    <dgm:pt modelId="{D067D386-7584-413C-B36B-4D5D556B7E8E}" type="pres">
      <dgm:prSet presAssocID="{37527036-267F-4929-AB55-4790C2E46B25}" presName="textBox5b" presStyleLbl="revTx" presStyleIdx="1" presStyleCnt="5" custScaleX="232052" custScaleY="70730" custLinFactNeighborX="32133" custLinFactNeighborY="1997">
        <dgm:presLayoutVars>
          <dgm:bulletEnabled val="1"/>
        </dgm:presLayoutVars>
      </dgm:prSet>
      <dgm:spPr/>
    </dgm:pt>
    <dgm:pt modelId="{A983308E-7CA8-435F-B85F-17044329111D}" type="pres">
      <dgm:prSet presAssocID="{52E44C7E-BABA-4804-BAF5-9732FBD06783}" presName="bullet5c" presStyleLbl="node1" presStyleIdx="2" presStyleCnt="5" custLinFactX="-52674" custLinFactNeighborX="-100000" custLinFactNeighborY="73951"/>
      <dgm:spPr/>
    </dgm:pt>
    <dgm:pt modelId="{776212F0-956B-4323-A42C-13ED44A95059}" type="pres">
      <dgm:prSet presAssocID="{52E44C7E-BABA-4804-BAF5-9732FBD06783}" presName="textBox5c" presStyleLbl="revTx" presStyleIdx="2" presStyleCnt="5" custScaleX="213742" custScaleY="55558" custLinFactNeighborX="10085" custLinFactNeighborY="-5542">
        <dgm:presLayoutVars>
          <dgm:bulletEnabled val="1"/>
        </dgm:presLayoutVars>
      </dgm:prSet>
      <dgm:spPr/>
    </dgm:pt>
    <dgm:pt modelId="{20A33483-4AF3-4DC8-9259-45E00CBD9188}" type="pres">
      <dgm:prSet presAssocID="{86C53156-05EB-4126-AD09-C8C1A82642F4}" presName="bullet5d" presStyleLbl="node1" presStyleIdx="3" presStyleCnt="5" custLinFactX="-100000" custLinFactNeighborX="-101308" custLinFactNeighborY="60946"/>
      <dgm:spPr/>
    </dgm:pt>
    <dgm:pt modelId="{7C43060C-CDDA-475C-9D57-9EE232BE4C7C}" type="pres">
      <dgm:prSet presAssocID="{86C53156-05EB-4126-AD09-C8C1A82642F4}" presName="textBox5d" presStyleLbl="revTx" presStyleIdx="3" presStyleCnt="5" custScaleX="191265" custScaleY="27187" custLinFactNeighborX="-23078" custLinFactNeighborY="-23108">
        <dgm:presLayoutVars>
          <dgm:bulletEnabled val="1"/>
        </dgm:presLayoutVars>
      </dgm:prSet>
      <dgm:spPr/>
    </dgm:pt>
    <dgm:pt modelId="{7A923B44-BCDF-49B6-AAB0-4DF1CB2029D4}" type="pres">
      <dgm:prSet presAssocID="{ED20B8EF-6E69-4217-A2BE-4FD557031591}" presName="bullet5e" presStyleLbl="node1" presStyleIdx="4" presStyleCnt="5" custLinFactX="-100000" custLinFactNeighborX="-104370" custLinFactNeighborY="36236"/>
      <dgm:spPr/>
    </dgm:pt>
    <dgm:pt modelId="{E4835164-AE7C-49C7-B232-F6D62E69A5C8}" type="pres">
      <dgm:prSet presAssocID="{ED20B8EF-6E69-4217-A2BE-4FD557031591}" presName="textBox5e" presStyleLbl="revTx" presStyleIdx="4" presStyleCnt="5" custScaleX="171557" custScaleY="29393" custLinFactNeighborX="-44560" custLinFactNeighborY="-26601">
        <dgm:presLayoutVars>
          <dgm:bulletEnabled val="1"/>
        </dgm:presLayoutVars>
      </dgm:prSet>
      <dgm:spPr/>
    </dgm:pt>
  </dgm:ptLst>
  <dgm:cxnLst>
    <dgm:cxn modelId="{BEC7880C-DEF1-45C2-B47D-E07EB512E893}" type="presOf" srcId="{52E44C7E-BABA-4804-BAF5-9732FBD06783}" destId="{776212F0-956B-4323-A42C-13ED44A95059}" srcOrd="0" destOrd="0" presId="urn:microsoft.com/office/officeart/2005/8/layout/arrow2"/>
    <dgm:cxn modelId="{11F9BF0D-28FA-4FF0-B5CC-2B03B67AD79B}" srcId="{B5E025BF-D0F0-41A8-AEFB-4BF869C643BF}" destId="{FBB3BEBB-F162-4BF2-9F1B-D8928E5FAC92}" srcOrd="9" destOrd="0" parTransId="{77AEF432-ADF5-4865-8AEB-9F0B37073F0C}" sibTransId="{7966086B-2249-454B-B22C-7C701C3CFC3B}"/>
    <dgm:cxn modelId="{00EA1C16-12B5-4ACF-8C7D-BA67747C5314}" srcId="{B5E025BF-D0F0-41A8-AEFB-4BF869C643BF}" destId="{1B5379B6-DB89-44DA-AA00-88E274A355A8}" srcOrd="10" destOrd="0" parTransId="{8A9740BE-946E-4094-BBCE-0316F581D687}" sibTransId="{52A0156C-B0D4-4B7D-B848-63FD3A6A2142}"/>
    <dgm:cxn modelId="{DE5B2324-C8B4-4EE0-A57A-15270A36750C}" srcId="{B5E025BF-D0F0-41A8-AEFB-4BF869C643BF}" destId="{ED20B8EF-6E69-4217-A2BE-4FD557031591}" srcOrd="4" destOrd="0" parTransId="{A09212CE-20F5-4FCD-A2BA-1FC79AD4D425}" sibTransId="{348A42AC-E6C9-4B1D-A456-684676F342C7}"/>
    <dgm:cxn modelId="{67AF552B-FB2E-415B-872D-3764E20FC95F}" type="presOf" srcId="{57FFA1F0-2C1B-49E3-8B41-676DCE04752B}" destId="{08290653-D2DF-42A0-ADDF-FCBB0C3E7ECF}" srcOrd="0" destOrd="0" presId="urn:microsoft.com/office/officeart/2005/8/layout/arrow2"/>
    <dgm:cxn modelId="{D2AD7C31-A55F-4A50-8D06-286121649B95}" srcId="{B5E025BF-D0F0-41A8-AEFB-4BF869C643BF}" destId="{0EFBAEDD-9D17-4A1E-90A3-3A6772E1B9FA}" srcOrd="11" destOrd="0" parTransId="{35E297E5-B58D-43E2-8954-8835261D96F6}" sibTransId="{9348C2DF-7683-4954-8D7E-A92537993527}"/>
    <dgm:cxn modelId="{8B7E2A42-4F78-4381-830D-E938D31BA2B1}" srcId="{B5E025BF-D0F0-41A8-AEFB-4BF869C643BF}" destId="{F9667091-6C7C-491B-A027-F3EC59D5FEA2}" srcOrd="7" destOrd="0" parTransId="{953B7AA7-1DAD-423D-926B-7C20875D75C4}" sibTransId="{C840DB6E-FAA5-4809-8360-E1069B966453}"/>
    <dgm:cxn modelId="{16521276-8314-48F6-8735-37F904484CBF}" type="presOf" srcId="{ED20B8EF-6E69-4217-A2BE-4FD557031591}" destId="{E4835164-AE7C-49C7-B232-F6D62E69A5C8}" srcOrd="0" destOrd="0" presId="urn:microsoft.com/office/officeart/2005/8/layout/arrow2"/>
    <dgm:cxn modelId="{4389AD77-AF68-40B4-85EE-384ABB1BCBB6}" srcId="{B5E025BF-D0F0-41A8-AEFB-4BF869C643BF}" destId="{37527036-267F-4929-AB55-4790C2E46B25}" srcOrd="1" destOrd="0" parTransId="{344A6B65-43C4-4F35-B277-354D8DC2DFDA}" sibTransId="{BD602018-C134-4158-B2D8-D6F6B96EE812}"/>
    <dgm:cxn modelId="{D58CF05A-E1F7-47E6-BF4F-D25C412BC9FB}" srcId="{B5E025BF-D0F0-41A8-AEFB-4BF869C643BF}" destId="{57FFA1F0-2C1B-49E3-8B41-676DCE04752B}" srcOrd="0" destOrd="0" parTransId="{2E819417-01CD-4F8E-80AD-71E79FF17A13}" sibTransId="{4098736E-CBA3-45CC-9589-EEA2DA57F87E}"/>
    <dgm:cxn modelId="{1B4620A5-7503-47E2-B89C-F93BDDBEE1F3}" type="presOf" srcId="{B5E025BF-D0F0-41A8-AEFB-4BF869C643BF}" destId="{A049DE28-E5D2-438B-9722-158E0AE38889}" srcOrd="0" destOrd="0" presId="urn:microsoft.com/office/officeart/2005/8/layout/arrow2"/>
    <dgm:cxn modelId="{290416AB-E3AE-442D-8176-07B20328E79A}" srcId="{B5E025BF-D0F0-41A8-AEFB-4BF869C643BF}" destId="{52E44C7E-BABA-4804-BAF5-9732FBD06783}" srcOrd="2" destOrd="0" parTransId="{3B482428-6377-4D93-A2DF-5EF32ED03B99}" sibTransId="{3EFE5072-7210-4E16-9ABA-9F8B8D82895E}"/>
    <dgm:cxn modelId="{820BD6AC-58E8-4AD9-95CB-DC7CA19CA6F2}" srcId="{B5E025BF-D0F0-41A8-AEFB-4BF869C643BF}" destId="{86C53156-05EB-4126-AD09-C8C1A82642F4}" srcOrd="3" destOrd="0" parTransId="{47258002-F54D-4D29-A819-64153421F23C}" sibTransId="{3F0A9F3F-9243-4870-BD40-4633C1D3B52A}"/>
    <dgm:cxn modelId="{A81679BB-93BD-4734-8320-1DA373A2E2EC}" type="presOf" srcId="{86C53156-05EB-4126-AD09-C8C1A82642F4}" destId="{7C43060C-CDDA-475C-9D57-9EE232BE4C7C}" srcOrd="0" destOrd="0" presId="urn:microsoft.com/office/officeart/2005/8/layout/arrow2"/>
    <dgm:cxn modelId="{B21AC2CE-0E21-45DE-9BDD-62AF0AB84935}" type="presOf" srcId="{37527036-267F-4929-AB55-4790C2E46B25}" destId="{D067D386-7584-413C-B36B-4D5D556B7E8E}" srcOrd="0" destOrd="0" presId="urn:microsoft.com/office/officeart/2005/8/layout/arrow2"/>
    <dgm:cxn modelId="{DD4DF7CF-BB5E-425E-9C31-0D8D3CE5762B}" srcId="{B5E025BF-D0F0-41A8-AEFB-4BF869C643BF}" destId="{CDA9EC75-C755-41B3-B028-2D496669AF99}" srcOrd="5" destOrd="0" parTransId="{33711F5F-3687-499E-9875-852CD523D01F}" sibTransId="{F19C3AEE-B100-4167-BF97-3532F2A546D1}"/>
    <dgm:cxn modelId="{3DAFFDDB-93B8-4CBC-84D0-3A6CA62A2CC9}" srcId="{B5E025BF-D0F0-41A8-AEFB-4BF869C643BF}" destId="{E5ABC625-7136-4EBB-A09B-503D72E85F6A}" srcOrd="6" destOrd="0" parTransId="{455278F5-8412-4C69-863B-75F17482B78F}" sibTransId="{5570B951-7D91-4984-932D-F23DE7A4301B}"/>
    <dgm:cxn modelId="{19B6B5EE-3A28-4ED3-B2E0-A6A915966B81}" srcId="{B5E025BF-D0F0-41A8-AEFB-4BF869C643BF}" destId="{4633F9F0-08C2-4DF3-A08D-609DF5DDC2A0}" srcOrd="8" destOrd="0" parTransId="{A6E1AD15-781C-4798-B89C-2C78816F9BE0}" sibTransId="{29A6C09F-4EA9-4580-AD52-0ADE6A36206E}"/>
    <dgm:cxn modelId="{A663953F-12C8-4895-A235-F06B0A0B8CDB}" type="presParOf" srcId="{A049DE28-E5D2-438B-9722-158E0AE38889}" destId="{0004856F-E017-4EF3-A721-72359B193DF6}" srcOrd="0" destOrd="0" presId="urn:microsoft.com/office/officeart/2005/8/layout/arrow2"/>
    <dgm:cxn modelId="{D581FE19-DD36-4684-B02B-1A8CAFCF9C5D}" type="presParOf" srcId="{A049DE28-E5D2-438B-9722-158E0AE38889}" destId="{FD4947D1-BD85-49C4-A334-B7BBA0115E11}" srcOrd="1" destOrd="0" presId="urn:microsoft.com/office/officeart/2005/8/layout/arrow2"/>
    <dgm:cxn modelId="{4EB1828F-C439-4E47-9E11-DA7A6BD6FF8E}" type="presParOf" srcId="{FD4947D1-BD85-49C4-A334-B7BBA0115E11}" destId="{01D106DC-2829-439A-8E9E-168E4A52435B}" srcOrd="0" destOrd="0" presId="urn:microsoft.com/office/officeart/2005/8/layout/arrow2"/>
    <dgm:cxn modelId="{EFD1E930-D2D5-49EA-B816-0C1A2C563351}" type="presParOf" srcId="{FD4947D1-BD85-49C4-A334-B7BBA0115E11}" destId="{08290653-D2DF-42A0-ADDF-FCBB0C3E7ECF}" srcOrd="1" destOrd="0" presId="urn:microsoft.com/office/officeart/2005/8/layout/arrow2"/>
    <dgm:cxn modelId="{4CCE2506-9411-4619-AC30-27B572DE1A00}" type="presParOf" srcId="{FD4947D1-BD85-49C4-A334-B7BBA0115E11}" destId="{BB4067C5-7E20-4261-BD8A-A15F0C5A4889}" srcOrd="2" destOrd="0" presId="urn:microsoft.com/office/officeart/2005/8/layout/arrow2"/>
    <dgm:cxn modelId="{85444B69-E0FF-47A3-87B0-D6FF145DCDC5}" type="presParOf" srcId="{FD4947D1-BD85-49C4-A334-B7BBA0115E11}" destId="{D067D386-7584-413C-B36B-4D5D556B7E8E}" srcOrd="3" destOrd="0" presId="urn:microsoft.com/office/officeart/2005/8/layout/arrow2"/>
    <dgm:cxn modelId="{47A6CC57-B244-45D8-9EE3-727AA633EB70}" type="presParOf" srcId="{FD4947D1-BD85-49C4-A334-B7BBA0115E11}" destId="{A983308E-7CA8-435F-B85F-17044329111D}" srcOrd="4" destOrd="0" presId="urn:microsoft.com/office/officeart/2005/8/layout/arrow2"/>
    <dgm:cxn modelId="{9408C99C-CF81-410F-B625-4D513A3E53D2}" type="presParOf" srcId="{FD4947D1-BD85-49C4-A334-B7BBA0115E11}" destId="{776212F0-956B-4323-A42C-13ED44A95059}" srcOrd="5" destOrd="0" presId="urn:microsoft.com/office/officeart/2005/8/layout/arrow2"/>
    <dgm:cxn modelId="{13441406-1A79-41B1-A05D-C79472B42C24}" type="presParOf" srcId="{FD4947D1-BD85-49C4-A334-B7BBA0115E11}" destId="{20A33483-4AF3-4DC8-9259-45E00CBD9188}" srcOrd="6" destOrd="0" presId="urn:microsoft.com/office/officeart/2005/8/layout/arrow2"/>
    <dgm:cxn modelId="{B4E6B2EC-16A8-49E7-8F87-10E6632A0085}" type="presParOf" srcId="{FD4947D1-BD85-49C4-A334-B7BBA0115E11}" destId="{7C43060C-CDDA-475C-9D57-9EE232BE4C7C}" srcOrd="7" destOrd="0" presId="urn:microsoft.com/office/officeart/2005/8/layout/arrow2"/>
    <dgm:cxn modelId="{2ED9159F-AF06-4418-89E2-F92B6DDA9693}" type="presParOf" srcId="{FD4947D1-BD85-49C4-A334-B7BBA0115E11}" destId="{7A923B44-BCDF-49B6-AAB0-4DF1CB2029D4}" srcOrd="8" destOrd="0" presId="urn:microsoft.com/office/officeart/2005/8/layout/arrow2"/>
    <dgm:cxn modelId="{6F8F3EB4-EE7F-4BE5-A807-EB8E5BA7AB40}" type="presParOf" srcId="{FD4947D1-BD85-49C4-A334-B7BBA0115E11}" destId="{E4835164-AE7C-49C7-B232-F6D62E69A5C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4856F-E017-4EF3-A721-72359B193DF6}">
      <dsp:nvSpPr>
        <dsp:cNvPr id="0" name=""/>
        <dsp:cNvSpPr/>
      </dsp:nvSpPr>
      <dsp:spPr>
        <a:xfrm>
          <a:off x="214798" y="0"/>
          <a:ext cx="7533640" cy="47085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106DC-2829-439A-8E9E-168E4A52435B}">
      <dsp:nvSpPr>
        <dsp:cNvPr id="0" name=""/>
        <dsp:cNvSpPr/>
      </dsp:nvSpPr>
      <dsp:spPr>
        <a:xfrm>
          <a:off x="948273" y="3501259"/>
          <a:ext cx="173273" cy="1732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90653-D2DF-42A0-ADDF-FCBB0C3E7ECF}">
      <dsp:nvSpPr>
        <dsp:cNvPr id="0" name=""/>
        <dsp:cNvSpPr/>
      </dsp:nvSpPr>
      <dsp:spPr>
        <a:xfrm>
          <a:off x="723176" y="3859301"/>
          <a:ext cx="2758582" cy="74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814" tIns="0" rIns="0" bIns="0" numCol="1" spcCol="1270" anchor="t" anchorCtr="0">
          <a:noAutofit/>
        </a:bodyPr>
        <a:lstStyle/>
        <a:p>
          <a:pPr marL="0" lvl="0" indent="0" algn="l" defTabSz="755650">
            <a:lnSpc>
              <a:spcPct val="90000"/>
            </a:lnSpc>
            <a:spcBef>
              <a:spcPct val="0"/>
            </a:spcBef>
            <a:spcAft>
              <a:spcPts val="200"/>
            </a:spcAft>
            <a:buNone/>
          </a:pPr>
          <a:r>
            <a:rPr lang="fr-FR" sz="1700" b="1" kern="1200" noProof="0" dirty="0"/>
            <a:t>Communication</a:t>
          </a:r>
        </a:p>
        <a:p>
          <a:pPr marL="0" lvl="0" indent="0" algn="l" defTabSz="755650">
            <a:lnSpc>
              <a:spcPct val="100000"/>
            </a:lnSpc>
            <a:spcBef>
              <a:spcPct val="0"/>
            </a:spcBef>
            <a:spcAft>
              <a:spcPts val="0"/>
            </a:spcAft>
            <a:buNone/>
          </a:pPr>
          <a:r>
            <a:rPr lang="fr-FR" sz="1200" kern="1200" noProof="0" dirty="0"/>
            <a:t>- L’information est partagée</a:t>
          </a:r>
        </a:p>
        <a:p>
          <a:pPr marL="0" lvl="0" indent="0" algn="l" defTabSz="755650">
            <a:lnSpc>
              <a:spcPct val="100000"/>
            </a:lnSpc>
            <a:spcBef>
              <a:spcPct val="0"/>
            </a:spcBef>
            <a:spcAft>
              <a:spcPts val="0"/>
            </a:spcAft>
            <a:buNone/>
          </a:pPr>
          <a:r>
            <a:rPr lang="fr-FR" sz="1200" kern="1200" noProof="0" dirty="0"/>
            <a:t>- Réunions périodiques</a:t>
          </a:r>
        </a:p>
      </dsp:txBody>
      <dsp:txXfrm>
        <a:off x="723176" y="3859301"/>
        <a:ext cx="2758582" cy="745487"/>
      </dsp:txXfrm>
    </dsp:sp>
    <dsp:sp modelId="{BB4067C5-7E20-4261-BD8A-A15F0C5A4889}">
      <dsp:nvSpPr>
        <dsp:cNvPr id="0" name=""/>
        <dsp:cNvSpPr/>
      </dsp:nvSpPr>
      <dsp:spPr>
        <a:xfrm>
          <a:off x="1610165" y="2763948"/>
          <a:ext cx="271211" cy="2712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7D386-7584-413C-B36B-4D5D556B7E8E}">
      <dsp:nvSpPr>
        <dsp:cNvPr id="0" name=""/>
        <dsp:cNvSpPr/>
      </dsp:nvSpPr>
      <dsp:spPr>
        <a:xfrm>
          <a:off x="1597957" y="3063781"/>
          <a:ext cx="2902005" cy="139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09" tIns="0" rIns="0" bIns="0" numCol="1" spcCol="1270" anchor="t" anchorCtr="0">
          <a:noAutofit/>
        </a:bodyPr>
        <a:lstStyle/>
        <a:p>
          <a:pPr marL="0" lvl="0" indent="0" algn="l" defTabSz="755650">
            <a:lnSpc>
              <a:spcPct val="90000"/>
            </a:lnSpc>
            <a:spcBef>
              <a:spcPct val="0"/>
            </a:spcBef>
            <a:spcAft>
              <a:spcPts val="200"/>
            </a:spcAft>
            <a:buNone/>
          </a:pPr>
          <a:r>
            <a:rPr lang="fr-FR" sz="1700" b="1" kern="1200" noProof="0" dirty="0"/>
            <a:t>Coopération</a:t>
          </a:r>
        </a:p>
        <a:p>
          <a:pPr marL="0" lvl="0" indent="0" algn="l" defTabSz="755650">
            <a:lnSpc>
              <a:spcPct val="90000"/>
            </a:lnSpc>
            <a:spcBef>
              <a:spcPct val="0"/>
            </a:spcBef>
            <a:spcAft>
              <a:spcPct val="35000"/>
            </a:spcAft>
            <a:buNone/>
          </a:pPr>
          <a:r>
            <a:rPr lang="fr-FR" sz="1200" kern="1200" noProof="0" dirty="0"/>
            <a:t>- Groupes de travail, groupes consultatifs, comités qui examinent et approuvent les plans</a:t>
          </a:r>
        </a:p>
      </dsp:txBody>
      <dsp:txXfrm>
        <a:off x="1597957" y="3063781"/>
        <a:ext cx="2902005" cy="1395412"/>
      </dsp:txXfrm>
    </dsp:sp>
    <dsp:sp modelId="{A983308E-7CA8-435F-B85F-17044329111D}">
      <dsp:nvSpPr>
        <dsp:cNvPr id="0" name=""/>
        <dsp:cNvSpPr/>
      </dsp:nvSpPr>
      <dsp:spPr>
        <a:xfrm>
          <a:off x="2539502" y="2148944"/>
          <a:ext cx="361614" cy="361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212F0-956B-4323-A42C-13ED44A95059}">
      <dsp:nvSpPr>
        <dsp:cNvPr id="0" name=""/>
        <dsp:cNvSpPr/>
      </dsp:nvSpPr>
      <dsp:spPr>
        <a:xfrm>
          <a:off x="2592136" y="2503692"/>
          <a:ext cx="3107792" cy="147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612" tIns="0" rIns="0" bIns="0" numCol="1" spcCol="1270" anchor="t" anchorCtr="0">
          <a:noAutofit/>
        </a:bodyPr>
        <a:lstStyle/>
        <a:p>
          <a:pPr marL="0" lvl="0" indent="0" algn="l" defTabSz="755650">
            <a:lnSpc>
              <a:spcPct val="90000"/>
            </a:lnSpc>
            <a:spcBef>
              <a:spcPct val="0"/>
            </a:spcBef>
            <a:spcAft>
              <a:spcPts val="200"/>
            </a:spcAft>
            <a:buNone/>
          </a:pPr>
          <a:r>
            <a:rPr lang="fr-FR" sz="1700" b="1" kern="1200" noProof="0" dirty="0"/>
            <a:t>Coordination</a:t>
          </a:r>
        </a:p>
        <a:p>
          <a:pPr marL="0" lvl="0" indent="0" algn="l" defTabSz="755650">
            <a:lnSpc>
              <a:spcPct val="90000"/>
            </a:lnSpc>
            <a:spcBef>
              <a:spcPct val="0"/>
            </a:spcBef>
            <a:spcAft>
              <a:spcPct val="35000"/>
            </a:spcAft>
            <a:buNone/>
          </a:pPr>
          <a:r>
            <a:rPr lang="fr-FR" sz="1200" kern="1200" noProof="0" dirty="0"/>
            <a:t>- Accords interinstitutionnels formels pour coordonner; déclaration commune de mission</a:t>
          </a:r>
        </a:p>
      </dsp:txBody>
      <dsp:txXfrm>
        <a:off x="2592136" y="2503692"/>
        <a:ext cx="3107792" cy="1470170"/>
      </dsp:txXfrm>
    </dsp:sp>
    <dsp:sp modelId="{20A33483-4AF3-4DC8-9259-45E00CBD9188}">
      <dsp:nvSpPr>
        <dsp:cNvPr id="0" name=""/>
        <dsp:cNvSpPr/>
      </dsp:nvSpPr>
      <dsp:spPr>
        <a:xfrm>
          <a:off x="3552570" y="1604940"/>
          <a:ext cx="467085" cy="467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3060C-CDDA-475C-9D57-9EE232BE4C7C}">
      <dsp:nvSpPr>
        <dsp:cNvPr id="0" name=""/>
        <dsp:cNvSpPr/>
      </dsp:nvSpPr>
      <dsp:spPr>
        <a:xfrm>
          <a:off x="3691113" y="1973342"/>
          <a:ext cx="2881843" cy="85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499" tIns="0" rIns="0" bIns="0" numCol="1" spcCol="1270" anchor="t" anchorCtr="0">
          <a:noAutofit/>
        </a:bodyPr>
        <a:lstStyle/>
        <a:p>
          <a:pPr marL="0" lvl="0" indent="0" algn="l" defTabSz="755650">
            <a:lnSpc>
              <a:spcPct val="90000"/>
            </a:lnSpc>
            <a:spcBef>
              <a:spcPct val="0"/>
            </a:spcBef>
            <a:spcAft>
              <a:spcPts val="200"/>
            </a:spcAft>
            <a:buNone/>
          </a:pPr>
          <a:r>
            <a:rPr lang="fr-FR" sz="1700" b="1" kern="1200" noProof="0" dirty="0"/>
            <a:t>Collaboration</a:t>
          </a:r>
        </a:p>
        <a:p>
          <a:pPr marL="0" lvl="0" indent="0" algn="l" defTabSz="755650">
            <a:lnSpc>
              <a:spcPct val="90000"/>
            </a:lnSpc>
            <a:spcBef>
              <a:spcPct val="0"/>
            </a:spcBef>
            <a:spcAft>
              <a:spcPct val="35000"/>
            </a:spcAft>
            <a:buNone/>
          </a:pPr>
          <a:r>
            <a:rPr lang="fr-FR" sz="1200" kern="1200" noProof="0" dirty="0"/>
            <a:t>- Renonciation à une partie de l’autonomie  afin d’obtenir des résultats</a:t>
          </a:r>
          <a:endParaRPr lang="es-CL" sz="1200" kern="1200" dirty="0"/>
        </a:p>
        <a:p>
          <a:pPr marL="0" lvl="0" indent="0" algn="l" defTabSz="755650">
            <a:lnSpc>
              <a:spcPct val="90000"/>
            </a:lnSpc>
            <a:spcBef>
              <a:spcPct val="0"/>
            </a:spcBef>
            <a:spcAft>
              <a:spcPct val="35000"/>
            </a:spcAft>
            <a:buNone/>
          </a:pPr>
          <a:endParaRPr lang="es-CL" sz="1400" kern="1200" dirty="0"/>
        </a:p>
      </dsp:txBody>
      <dsp:txXfrm>
        <a:off x="3691113" y="1973342"/>
        <a:ext cx="2881843" cy="857671"/>
      </dsp:txXfrm>
    </dsp:sp>
    <dsp:sp modelId="{7A923B44-BCDF-49B6-AAB0-4DF1CB2029D4}">
      <dsp:nvSpPr>
        <dsp:cNvPr id="0" name=""/>
        <dsp:cNvSpPr/>
      </dsp:nvSpPr>
      <dsp:spPr>
        <a:xfrm>
          <a:off x="4719220" y="1161133"/>
          <a:ext cx="595157" cy="595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35164-AE7C-49C7-B232-F6D62E69A5C8}">
      <dsp:nvSpPr>
        <dsp:cNvPr id="0" name=""/>
        <dsp:cNvSpPr/>
      </dsp:nvSpPr>
      <dsp:spPr>
        <a:xfrm>
          <a:off x="5022639" y="1544633"/>
          <a:ext cx="2584897" cy="101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362" tIns="0" rIns="0" bIns="0" numCol="1" spcCol="1270" anchor="t" anchorCtr="0">
          <a:noAutofit/>
        </a:bodyPr>
        <a:lstStyle/>
        <a:p>
          <a:pPr marL="0" lvl="0" indent="0" algn="l" defTabSz="755650">
            <a:lnSpc>
              <a:spcPct val="90000"/>
            </a:lnSpc>
            <a:spcBef>
              <a:spcPct val="0"/>
            </a:spcBef>
            <a:spcAft>
              <a:spcPts val="200"/>
            </a:spcAft>
            <a:buNone/>
          </a:pPr>
          <a:r>
            <a:rPr lang="fr-FR" sz="1700" b="1" kern="1200" noProof="0" dirty="0"/>
            <a:t>Convergence</a:t>
          </a:r>
        </a:p>
        <a:p>
          <a:pPr marL="0" lvl="0" indent="0" algn="l" defTabSz="755650">
            <a:lnSpc>
              <a:spcPct val="90000"/>
            </a:lnSpc>
            <a:spcBef>
              <a:spcPct val="0"/>
            </a:spcBef>
            <a:spcAft>
              <a:spcPct val="35000"/>
            </a:spcAft>
            <a:buNone/>
          </a:pPr>
          <a:r>
            <a:rPr lang="fr-FR" sz="1200" kern="1200" noProof="0" dirty="0"/>
            <a:t>- Restructuration des services; réaffectation des fonds</a:t>
          </a:r>
        </a:p>
      </dsp:txBody>
      <dsp:txXfrm>
        <a:off x="5022639" y="1544633"/>
        <a:ext cx="2584897" cy="101860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E2D1E-E196-47FC-AE42-74E44FEB13BB}" type="datetimeFigureOut">
              <a:rPr lang="en-US" smtClean="0"/>
              <a:pPr/>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85187-FC76-47A6-92C3-B99E44011D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noProof="0"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a:t>
            </a:fld>
            <a:endParaRPr lang="en-US"/>
          </a:p>
        </p:txBody>
      </p:sp>
    </p:spTree>
    <p:extLst>
      <p:ext uri="{BB962C8B-B14F-4D97-AF65-F5344CB8AC3E}">
        <p14:creationId xmlns:p14="http://schemas.microsoft.com/office/powerpoint/2010/main" val="309940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D4E630-F2F2-4598-8A6C-DF0E57E0109C}" type="slidenum">
              <a:rPr lang="es-ES" smtClean="0">
                <a:latin typeface="Arial" charset="0"/>
              </a:rPr>
              <a:pPr/>
              <a:t>10</a:t>
            </a:fld>
            <a:endParaRPr lang="es-E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337262" marR="0" indent="-337262" algn="l" defTabSz="914400" rtl="0" eaLnBrk="1" fontAlgn="auto" latinLnBrk="0" hangingPunct="1">
              <a:lnSpc>
                <a:spcPct val="80000"/>
              </a:lnSpc>
              <a:spcBef>
                <a:spcPct val="20000"/>
              </a:spcBef>
              <a:spcAft>
                <a:spcPts val="0"/>
              </a:spcAft>
              <a:buClrTx/>
              <a:buSzTx/>
              <a:buFontTx/>
              <a:buNone/>
              <a:tabLst/>
              <a:defRPr/>
            </a:pPr>
            <a:endParaRPr lang="es-CL" baseline="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11</a:t>
            </a:fld>
            <a:endParaRPr lang="en-US"/>
          </a:p>
        </p:txBody>
      </p:sp>
    </p:spTree>
    <p:extLst>
      <p:ext uri="{BB962C8B-B14F-4D97-AF65-F5344CB8AC3E}">
        <p14:creationId xmlns:p14="http://schemas.microsoft.com/office/powerpoint/2010/main" val="411195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12</a:t>
            </a:fld>
            <a:endParaRPr lang="en-US"/>
          </a:p>
        </p:txBody>
      </p:sp>
    </p:spTree>
    <p:extLst>
      <p:ext uri="{BB962C8B-B14F-4D97-AF65-F5344CB8AC3E}">
        <p14:creationId xmlns:p14="http://schemas.microsoft.com/office/powerpoint/2010/main" val="328881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13</a:t>
            </a:fld>
            <a:endParaRPr lang="en-US"/>
          </a:p>
        </p:txBody>
      </p:sp>
    </p:spTree>
    <p:extLst>
      <p:ext uri="{BB962C8B-B14F-4D97-AF65-F5344CB8AC3E}">
        <p14:creationId xmlns:p14="http://schemas.microsoft.com/office/powerpoint/2010/main" val="27292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14</a:t>
            </a:fld>
            <a:endParaRPr lang="en-US"/>
          </a:p>
        </p:txBody>
      </p:sp>
    </p:spTree>
    <p:extLst>
      <p:ext uri="{BB962C8B-B14F-4D97-AF65-F5344CB8AC3E}">
        <p14:creationId xmlns:p14="http://schemas.microsoft.com/office/powerpoint/2010/main" val="27200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 </a:t>
            </a:r>
            <a:r>
              <a:rPr lang="en-US" dirty="0" err="1"/>
              <a:t>por</a:t>
            </a:r>
            <a:r>
              <a:rPr lang="en-US" dirty="0"/>
              <a:t> </a:t>
            </a:r>
            <a:r>
              <a:rPr lang="en-US" dirty="0" err="1"/>
              <a:t>qué</a:t>
            </a:r>
            <a:r>
              <a:rPr lang="en-US" dirty="0"/>
              <a:t> </a:t>
            </a:r>
            <a:r>
              <a:rPr lang="en-US" dirty="0" err="1"/>
              <a:t>adoptar</a:t>
            </a:r>
            <a:r>
              <a:rPr lang="en-US" dirty="0"/>
              <a:t> un </a:t>
            </a:r>
            <a:r>
              <a:rPr lang="en-US" dirty="0" err="1"/>
              <a:t>enfoque</a:t>
            </a:r>
            <a:r>
              <a:rPr lang="en-US" dirty="0"/>
              <a:t> de</a:t>
            </a:r>
            <a:r>
              <a:rPr lang="en-US" baseline="0" dirty="0"/>
              <a:t> derechos?</a:t>
            </a:r>
          </a:p>
          <a:p>
            <a:r>
              <a:rPr lang="en-US" baseline="0" dirty="0" err="1"/>
              <a:t>Compromisos</a:t>
            </a:r>
            <a:r>
              <a:rPr lang="en-US" baseline="0" dirty="0"/>
              <a:t> </a:t>
            </a:r>
            <a:r>
              <a:rPr lang="en-US" baseline="0" dirty="0" err="1"/>
              <a:t>legales</a:t>
            </a:r>
            <a:r>
              <a:rPr lang="en-US" baseline="0" dirty="0"/>
              <a:t> </a:t>
            </a:r>
            <a:r>
              <a:rPr lang="en-US" baseline="0" dirty="0" err="1"/>
              <a:t>relacionados</a:t>
            </a:r>
            <a:r>
              <a:rPr lang="en-US" baseline="0" dirty="0"/>
              <a:t> con el campo de la </a:t>
            </a:r>
            <a:r>
              <a:rPr lang="en-US" baseline="0" dirty="0" err="1"/>
              <a:t>protección</a:t>
            </a:r>
            <a:r>
              <a:rPr lang="en-US" baseline="0" dirty="0"/>
              <a:t> social. </a:t>
            </a:r>
          </a:p>
          <a:p>
            <a:r>
              <a:rPr lang="en-US" baseline="0" dirty="0" err="1"/>
              <a:t>Nacionales</a:t>
            </a:r>
            <a:r>
              <a:rPr lang="en-US" baseline="0" dirty="0"/>
              <a:t>: </a:t>
            </a:r>
            <a:r>
              <a:rPr lang="en-US" baseline="0" dirty="0" err="1"/>
              <a:t>constituciones</a:t>
            </a:r>
            <a:r>
              <a:rPr lang="en-US" baseline="0" dirty="0"/>
              <a:t> </a:t>
            </a:r>
            <a:r>
              <a:rPr lang="en-US" baseline="0" dirty="0" err="1"/>
              <a:t>como</a:t>
            </a:r>
            <a:r>
              <a:rPr lang="en-US" baseline="0" dirty="0"/>
              <a:t> la </a:t>
            </a:r>
            <a:r>
              <a:rPr lang="en-US" baseline="0" dirty="0" err="1"/>
              <a:t>mexicana</a:t>
            </a:r>
            <a:r>
              <a:rPr lang="en-US" baseline="0" dirty="0"/>
              <a:t> de 1917 o </a:t>
            </a:r>
            <a:r>
              <a:rPr lang="en-US" baseline="0" dirty="0" err="1"/>
              <a:t>las</a:t>
            </a:r>
            <a:r>
              <a:rPr lang="en-US" baseline="0" dirty="0"/>
              <a:t> de Brasil (1988) y Colombia (1991)</a:t>
            </a:r>
          </a:p>
          <a:p>
            <a:pPr defTabSz="931723">
              <a:defRPr/>
            </a:pPr>
            <a:r>
              <a:rPr lang="en-US" baseline="0" dirty="0" err="1"/>
              <a:t>Declaraciones</a:t>
            </a:r>
            <a:r>
              <a:rPr lang="en-US" baseline="0" dirty="0"/>
              <a:t> </a:t>
            </a:r>
            <a:r>
              <a:rPr lang="en-US" baseline="0" dirty="0" err="1"/>
              <a:t>como</a:t>
            </a:r>
            <a:r>
              <a:rPr lang="en-US" baseline="0" dirty="0"/>
              <a:t> </a:t>
            </a:r>
            <a:r>
              <a:rPr lang="es-ES" baseline="0" dirty="0"/>
              <a:t>Declaración Universal de Derechos Humanos (1948); </a:t>
            </a:r>
            <a:r>
              <a:rPr lang="en-US" baseline="0" dirty="0" err="1"/>
              <a:t>Mandatos</a:t>
            </a:r>
            <a:r>
              <a:rPr lang="en-US" baseline="0" dirty="0"/>
              <a:t> </a:t>
            </a:r>
            <a:r>
              <a:rPr lang="en-US" baseline="0" dirty="0" err="1"/>
              <a:t>internacionales</a:t>
            </a:r>
            <a:r>
              <a:rPr lang="en-US" baseline="0" dirty="0"/>
              <a:t> </a:t>
            </a:r>
            <a:r>
              <a:rPr lang="en-US" baseline="0" dirty="0" err="1"/>
              <a:t>ratificados</a:t>
            </a:r>
            <a:r>
              <a:rPr lang="en-US" baseline="0" dirty="0"/>
              <a:t> </a:t>
            </a:r>
            <a:r>
              <a:rPr lang="en-US" baseline="0" dirty="0" err="1"/>
              <a:t>por</a:t>
            </a:r>
            <a:r>
              <a:rPr lang="en-US" baseline="0" dirty="0"/>
              <a:t> </a:t>
            </a:r>
            <a:r>
              <a:rPr lang="en-US" baseline="0" dirty="0" err="1"/>
              <a:t>varios</a:t>
            </a:r>
            <a:r>
              <a:rPr lang="en-US" baseline="0" dirty="0"/>
              <a:t> </a:t>
            </a:r>
            <a:r>
              <a:rPr lang="en-US" baseline="0" dirty="0" err="1"/>
              <a:t>países</a:t>
            </a:r>
            <a:r>
              <a:rPr lang="en-US" baseline="0" dirty="0"/>
              <a:t> del </a:t>
            </a:r>
            <a:r>
              <a:rPr lang="en-US" baseline="0" dirty="0" err="1"/>
              <a:t>mundo</a:t>
            </a:r>
            <a:r>
              <a:rPr lang="en-US" baseline="0" dirty="0"/>
              <a:t> </a:t>
            </a:r>
            <a:r>
              <a:rPr lang="en-US" baseline="0" dirty="0" err="1"/>
              <a:t>como</a:t>
            </a:r>
            <a:r>
              <a:rPr lang="en-US" baseline="0" dirty="0"/>
              <a:t> el PIDESC </a:t>
            </a:r>
            <a:r>
              <a:rPr lang="es-ES" baseline="0" dirty="0"/>
              <a:t>Pacto Internacional de Derechos Económicos, Sociales y Culturales (1966) [28 países]; </a:t>
            </a:r>
            <a:r>
              <a:rPr lang="en-US" baseline="0" dirty="0"/>
              <a:t>o el </a:t>
            </a:r>
            <a:r>
              <a:rPr lang="es-ES" baseline="0" dirty="0"/>
              <a:t>Convenio 102 sobre seguridad social, OIT (1952) [ratificado por 10 países de América Latina y el Caribe],</a:t>
            </a:r>
            <a:r>
              <a:rPr lang="en-US" baseline="0" dirty="0"/>
              <a:t> o de la </a:t>
            </a:r>
            <a:r>
              <a:rPr lang="en-US" baseline="0" dirty="0" err="1"/>
              <a:t>región</a:t>
            </a:r>
            <a:r>
              <a:rPr lang="en-US" baseline="0" dirty="0"/>
              <a:t> </a:t>
            </a:r>
            <a:r>
              <a:rPr lang="en-US" baseline="0" dirty="0" err="1"/>
              <a:t>como</a:t>
            </a:r>
            <a:r>
              <a:rPr lang="en-US" baseline="0" dirty="0"/>
              <a:t> el </a:t>
            </a:r>
            <a:r>
              <a:rPr lang="en-US" baseline="0" dirty="0" err="1"/>
              <a:t>Protocolo</a:t>
            </a:r>
            <a:r>
              <a:rPr lang="en-US" baseline="0" dirty="0"/>
              <a:t> de San Salvador de 1988, </a:t>
            </a:r>
            <a:r>
              <a:rPr lang="en-US" baseline="0" dirty="0" err="1"/>
              <a:t>ratificado</a:t>
            </a:r>
            <a:r>
              <a:rPr lang="en-US" baseline="0" dirty="0"/>
              <a:t> </a:t>
            </a:r>
            <a:r>
              <a:rPr lang="en-US" baseline="0" dirty="0" err="1"/>
              <a:t>por</a:t>
            </a:r>
            <a:r>
              <a:rPr lang="en-US" baseline="0" dirty="0"/>
              <a:t> 16 </a:t>
            </a:r>
            <a:r>
              <a:rPr lang="en-US" baseline="0" dirty="0" err="1"/>
              <a:t>países</a:t>
            </a:r>
            <a:r>
              <a:rPr lang="en-US" baseline="0" dirty="0"/>
              <a:t> de LAC. </a:t>
            </a:r>
            <a:endParaRPr lang="es-ES" baseline="0" dirty="0"/>
          </a:p>
          <a:p>
            <a:r>
              <a:rPr lang="es-ES" baseline="0" dirty="0"/>
              <a:t>Convenciones: CEDAW - Mujer (1979), Derechos del niño (1989) [33 países], Migrantes (1990) [17 países], Personas con discapacidad (2006) [25 países] Declaración de las NN.UU. sobre los derechos de los pueblos indígenas (2007)</a:t>
            </a:r>
          </a:p>
          <a:p>
            <a:endParaRPr lang="en-US" baseline="0" dirty="0"/>
          </a:p>
          <a:p>
            <a:r>
              <a:rPr lang="en-US" baseline="0" dirty="0" err="1"/>
              <a:t>Enfoque</a:t>
            </a:r>
            <a:r>
              <a:rPr lang="en-US" baseline="0" dirty="0"/>
              <a:t> de </a:t>
            </a:r>
            <a:r>
              <a:rPr lang="en-US" baseline="0" dirty="0" err="1"/>
              <a:t>derechos</a:t>
            </a:r>
            <a:r>
              <a:rPr lang="en-US" baseline="0" dirty="0"/>
              <a:t> </a:t>
            </a:r>
            <a:r>
              <a:rPr lang="en-US" baseline="0" dirty="0" err="1"/>
              <a:t>como</a:t>
            </a:r>
            <a:r>
              <a:rPr lang="en-US" baseline="0" dirty="0"/>
              <a:t> </a:t>
            </a:r>
            <a:r>
              <a:rPr lang="en-US" baseline="0" dirty="0" err="1"/>
              <a:t>marco</a:t>
            </a:r>
            <a:r>
              <a:rPr lang="en-US" baseline="0" dirty="0"/>
              <a:t> </a:t>
            </a:r>
            <a:r>
              <a:rPr lang="en-US" baseline="0" dirty="0" err="1"/>
              <a:t>ético</a:t>
            </a:r>
            <a:r>
              <a:rPr lang="en-US" baseline="0" dirty="0"/>
              <a:t> </a:t>
            </a:r>
            <a:r>
              <a:rPr lang="en-US" baseline="0" dirty="0" err="1"/>
              <a:t>para</a:t>
            </a:r>
            <a:r>
              <a:rPr lang="en-US" baseline="0" dirty="0"/>
              <a:t> el </a:t>
            </a:r>
            <a:r>
              <a:rPr lang="en-US" baseline="0" dirty="0" err="1"/>
              <a:t>desarrollo</a:t>
            </a:r>
            <a:r>
              <a:rPr lang="en-US" baseline="0" dirty="0"/>
              <a:t>.</a:t>
            </a:r>
          </a:p>
          <a:p>
            <a:r>
              <a:rPr lang="en-US" baseline="0" dirty="0"/>
              <a:t>Mirada </a:t>
            </a:r>
            <a:r>
              <a:rPr lang="en-US" baseline="0" dirty="0" err="1"/>
              <a:t>distinta</a:t>
            </a:r>
            <a:r>
              <a:rPr lang="en-US" baseline="0" dirty="0"/>
              <a:t>, </a:t>
            </a:r>
            <a:r>
              <a:rPr lang="en-US" baseline="0" dirty="0" err="1"/>
              <a:t>que</a:t>
            </a:r>
            <a:r>
              <a:rPr lang="en-US" baseline="0" dirty="0"/>
              <a:t> </a:t>
            </a:r>
            <a:r>
              <a:rPr lang="en-US" baseline="0" dirty="0" err="1"/>
              <a:t>ayuda</a:t>
            </a:r>
            <a:r>
              <a:rPr lang="en-US" baseline="0" dirty="0"/>
              <a:t> a </a:t>
            </a:r>
            <a:r>
              <a:rPr lang="en-US" baseline="0" dirty="0" err="1"/>
              <a:t>encontrar</a:t>
            </a:r>
            <a:r>
              <a:rPr lang="en-US" baseline="0" dirty="0"/>
              <a:t> </a:t>
            </a:r>
            <a:r>
              <a:rPr lang="en-US" baseline="0" dirty="0" err="1"/>
              <a:t>soluciones</a:t>
            </a:r>
            <a:r>
              <a:rPr lang="en-US" baseline="0" dirty="0"/>
              <a:t> </a:t>
            </a:r>
            <a:r>
              <a:rPr lang="en-US" baseline="0" dirty="0" err="1"/>
              <a:t>innovadoras</a:t>
            </a:r>
            <a:r>
              <a:rPr lang="en-US" baseline="0" dirty="0"/>
              <a:t>.</a:t>
            </a:r>
          </a:p>
          <a:p>
            <a:r>
              <a:rPr lang="en-US" baseline="0" dirty="0"/>
              <a:t>Valor instrumental en el </a:t>
            </a:r>
            <a:r>
              <a:rPr lang="en-US" baseline="0" dirty="0" err="1"/>
              <a:t>sentido</a:t>
            </a:r>
            <a:r>
              <a:rPr lang="en-US" baseline="0" dirty="0"/>
              <a:t> de </a:t>
            </a:r>
            <a:r>
              <a:rPr lang="en-US" baseline="0" dirty="0" err="1"/>
              <a:t>obtener</a:t>
            </a:r>
            <a:r>
              <a:rPr lang="en-US" baseline="0" dirty="0"/>
              <a:t> </a:t>
            </a:r>
            <a:r>
              <a:rPr lang="en-US" baseline="0" dirty="0" err="1"/>
              <a:t>mejores</a:t>
            </a:r>
            <a:r>
              <a:rPr lang="en-US" baseline="0" dirty="0"/>
              <a:t> </a:t>
            </a:r>
            <a:r>
              <a:rPr lang="en-US" baseline="0" dirty="0" err="1"/>
              <a:t>resultados</a:t>
            </a:r>
            <a:r>
              <a:rPr lang="en-US" baseline="0" dirty="0"/>
              <a:t> en lo </a:t>
            </a:r>
            <a:r>
              <a:rPr lang="en-US" baseline="0" dirty="0" err="1"/>
              <a:t>que</a:t>
            </a:r>
            <a:r>
              <a:rPr lang="en-US" baseline="0" dirty="0"/>
              <a:t> </a:t>
            </a:r>
            <a:r>
              <a:rPr lang="en-US" baseline="0" dirty="0" err="1"/>
              <a:t>las</a:t>
            </a:r>
            <a:r>
              <a:rPr lang="en-US" baseline="0" dirty="0"/>
              <a:t> </a:t>
            </a:r>
            <a:r>
              <a:rPr lang="en-US" baseline="0" dirty="0" err="1"/>
              <a:t>políticas</a:t>
            </a:r>
            <a:r>
              <a:rPr lang="en-US" baseline="0" dirty="0"/>
              <a:t> y los </a:t>
            </a:r>
            <a:r>
              <a:rPr lang="en-US" baseline="0" dirty="0" err="1"/>
              <a:t>programas</a:t>
            </a:r>
            <a:r>
              <a:rPr lang="en-US" baseline="0" dirty="0"/>
              <a:t> </a:t>
            </a:r>
            <a:r>
              <a:rPr lang="en-US" baseline="0" dirty="0" err="1"/>
              <a:t>pretenden</a:t>
            </a:r>
            <a:r>
              <a:rPr lang="en-US" baseline="0" dirty="0"/>
              <a:t> </a:t>
            </a:r>
            <a:r>
              <a:rPr lang="en-US" baseline="0" dirty="0" err="1"/>
              <a:t>alcanzar</a:t>
            </a:r>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16</a:t>
            </a:fld>
            <a:endParaRPr lang="en-US"/>
          </a:p>
        </p:txBody>
      </p:sp>
    </p:spTree>
    <p:extLst>
      <p:ext uri="{BB962C8B-B14F-4D97-AF65-F5344CB8AC3E}">
        <p14:creationId xmlns:p14="http://schemas.microsoft.com/office/powerpoint/2010/main" val="366885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Mencionar</a:t>
            </a:r>
            <a:r>
              <a:rPr lang="en-US" baseline="0" dirty="0"/>
              <a:t> base </a:t>
            </a:r>
            <a:r>
              <a:rPr lang="en-US" baseline="0" dirty="0" err="1"/>
              <a:t>datos</a:t>
            </a:r>
            <a:r>
              <a:rPr lang="en-US" baseline="0" dirty="0"/>
              <a:t> </a:t>
            </a:r>
            <a:r>
              <a:rPr lang="en-US" baseline="0" dirty="0" err="1"/>
              <a:t>institucionalidad</a:t>
            </a:r>
            <a:endParaRPr lang="en-US" baseline="0" dirty="0"/>
          </a:p>
          <a:p>
            <a:endParaRPr lang="en-US" baseline="0" dirty="0"/>
          </a:p>
          <a:p>
            <a:endParaRPr lang="fr-FR"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17</a:t>
            </a:fld>
            <a:endParaRPr lang="en-US"/>
          </a:p>
        </p:txBody>
      </p:sp>
    </p:spTree>
    <p:extLst>
      <p:ext uri="{BB962C8B-B14F-4D97-AF65-F5344CB8AC3E}">
        <p14:creationId xmlns:p14="http://schemas.microsoft.com/office/powerpoint/2010/main" val="387022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FAC36B7-E59E-48F9-845F-92D388A670DB}" type="slidenum">
              <a:rPr lang="es-ES" smtClean="0">
                <a:latin typeface="Arial" charset="0"/>
              </a:rPr>
              <a:pPr/>
              <a:t>18</a:t>
            </a:fld>
            <a:endParaRPr lang="es-E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9113" indent="-229113"/>
            <a:endParaRPr lang="es-CL" dirty="0"/>
          </a:p>
        </p:txBody>
      </p:sp>
    </p:spTree>
    <p:extLst>
      <p:ext uri="{BB962C8B-B14F-4D97-AF65-F5344CB8AC3E}">
        <p14:creationId xmlns:p14="http://schemas.microsoft.com/office/powerpoint/2010/main" val="370303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baseline="0" dirty="0">
                <a:solidFill>
                  <a:schemeClr val="tx1"/>
                </a:solidFill>
                <a:latin typeface="+mn-lt"/>
                <a:ea typeface="+mn-ea"/>
                <a:cs typeface="+mn-cs"/>
              </a:rPr>
              <a:t>Colombia: el Plan Obligatorio de Salud, Uruguay: el Plan Integral de Atención a la Salud, </a:t>
            </a:r>
            <a:r>
              <a:rPr lang="es-CL" sz="1200" kern="1200" baseline="0" dirty="0">
                <a:solidFill>
                  <a:schemeClr val="tx1"/>
                </a:solidFill>
                <a:latin typeface="+mn-lt"/>
                <a:ea typeface="+mn-ea"/>
                <a:cs typeface="+mn-cs"/>
              </a:rPr>
              <a:t>Argentina: el Plan NACER, </a:t>
            </a:r>
            <a:r>
              <a:rPr lang="es-ES" sz="1200" kern="1200" baseline="0" dirty="0">
                <a:solidFill>
                  <a:schemeClr val="tx1"/>
                </a:solidFill>
                <a:latin typeface="+mn-lt"/>
                <a:ea typeface="+mn-ea"/>
                <a:cs typeface="+mn-cs"/>
              </a:rPr>
              <a:t>Perú: el Plan Esencial de Aseguramiento en Salud</a:t>
            </a:r>
            <a:endParaRPr lang="es-ES" noProof="0"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19</a:t>
            </a:fld>
            <a:endParaRPr lang="en-US"/>
          </a:p>
        </p:txBody>
      </p:sp>
    </p:spTree>
    <p:extLst>
      <p:ext uri="{BB962C8B-B14F-4D97-AF65-F5344CB8AC3E}">
        <p14:creationId xmlns:p14="http://schemas.microsoft.com/office/powerpoint/2010/main" val="99474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CCB20AE-2F37-4D95-A333-EA5328CD4881}" type="slidenum">
              <a:rPr lang="en-US" smtClean="0"/>
              <a:pPr>
                <a:defRPr/>
              </a:pPr>
              <a:t>2</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xfrm>
            <a:off x="685800" y="4343400"/>
            <a:ext cx="5486400" cy="4533900"/>
          </a:xfrm>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p:txBody>
      </p:sp>
    </p:spTree>
    <p:extLst>
      <p:ext uri="{BB962C8B-B14F-4D97-AF65-F5344CB8AC3E}">
        <p14:creationId xmlns:p14="http://schemas.microsoft.com/office/powerpoint/2010/main" val="400970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En</a:t>
            </a:r>
            <a:r>
              <a:rPr lang="en-US" dirty="0"/>
              <a:t> </a:t>
            </a:r>
            <a:r>
              <a:rPr lang="en-US" dirty="0" err="1"/>
              <a:t>relación</a:t>
            </a:r>
            <a:r>
              <a:rPr lang="en-US" dirty="0"/>
              <a:t> con el </a:t>
            </a:r>
            <a:r>
              <a:rPr lang="en-US" dirty="0" err="1"/>
              <a:t>enfoque</a:t>
            </a:r>
            <a:r>
              <a:rPr lang="en-US" dirty="0"/>
              <a:t> de derechos, </a:t>
            </a:r>
            <a:r>
              <a:rPr lang="en-US" dirty="0" err="1"/>
              <a:t>estos</a:t>
            </a:r>
            <a:r>
              <a:rPr lang="en-US" dirty="0"/>
              <a:t> </a:t>
            </a:r>
            <a:r>
              <a:rPr lang="en-US" dirty="0" err="1"/>
              <a:t>elementos</a:t>
            </a:r>
            <a:r>
              <a:rPr lang="en-US" dirty="0"/>
              <a:t> </a:t>
            </a:r>
            <a:r>
              <a:rPr lang="en-US" dirty="0" err="1"/>
              <a:t>esenciales</a:t>
            </a:r>
            <a:r>
              <a:rPr lang="en-US" dirty="0"/>
              <a:t> son clave para </a:t>
            </a:r>
            <a:r>
              <a:rPr lang="en-US" dirty="0" err="1"/>
              <a:t>guíar</a:t>
            </a:r>
            <a:r>
              <a:rPr lang="en-US" baseline="0" dirty="0"/>
              <a:t> las </a:t>
            </a:r>
            <a:r>
              <a:rPr lang="en-US" baseline="0" dirty="0" err="1"/>
              <a:t>políticas</a:t>
            </a:r>
            <a:r>
              <a:rPr lang="en-US" baseline="0" dirty="0"/>
              <a:t> de </a:t>
            </a:r>
            <a:r>
              <a:rPr lang="en-US" baseline="0" dirty="0" err="1"/>
              <a:t>protección</a:t>
            </a:r>
            <a:r>
              <a:rPr lang="en-US" baseline="0" dirty="0"/>
              <a:t> social.</a:t>
            </a:r>
          </a:p>
          <a:p>
            <a:endParaRPr lang="en-US" baseline="0" dirty="0"/>
          </a:p>
          <a:p>
            <a:r>
              <a:rPr lang="en-US" baseline="0" dirty="0" err="1"/>
              <a:t>Enfoque</a:t>
            </a:r>
            <a:r>
              <a:rPr lang="en-US" baseline="0" dirty="0"/>
              <a:t> de </a:t>
            </a:r>
            <a:r>
              <a:rPr lang="en-US" baseline="0" dirty="0" err="1"/>
              <a:t>derechos</a:t>
            </a:r>
            <a:r>
              <a:rPr lang="en-US" baseline="0" dirty="0"/>
              <a:t> </a:t>
            </a:r>
            <a:r>
              <a:rPr lang="en-US" baseline="0" dirty="0" err="1"/>
              <a:t>es</a:t>
            </a:r>
            <a:r>
              <a:rPr lang="en-US" baseline="0" dirty="0"/>
              <a:t> </a:t>
            </a:r>
            <a:r>
              <a:rPr lang="en-US" baseline="0" dirty="0" err="1"/>
              <a:t>transformador</a:t>
            </a:r>
            <a:r>
              <a:rPr lang="en-US" baseline="0" dirty="0"/>
              <a:t>.</a:t>
            </a:r>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20</a:t>
            </a:fld>
            <a:endParaRPr lang="en-US"/>
          </a:p>
        </p:txBody>
      </p:sp>
    </p:spTree>
    <p:extLst>
      <p:ext uri="{BB962C8B-B14F-4D97-AF65-F5344CB8AC3E}">
        <p14:creationId xmlns:p14="http://schemas.microsoft.com/office/powerpoint/2010/main" val="2090392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21</a:t>
            </a:fld>
            <a:endParaRPr lang="en-US"/>
          </a:p>
        </p:txBody>
      </p:sp>
    </p:spTree>
    <p:extLst>
      <p:ext uri="{BB962C8B-B14F-4D97-AF65-F5344CB8AC3E}">
        <p14:creationId xmlns:p14="http://schemas.microsoft.com/office/powerpoint/2010/main" val="391939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22</a:t>
            </a:fld>
            <a:endParaRPr lang="en-US"/>
          </a:p>
        </p:txBody>
      </p:sp>
    </p:spTree>
    <p:extLst>
      <p:ext uri="{BB962C8B-B14F-4D97-AF65-F5344CB8AC3E}">
        <p14:creationId xmlns:p14="http://schemas.microsoft.com/office/powerpoint/2010/main" val="55890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85187-FC76-47A6-92C3-B99E44011D3E}" type="slidenum">
              <a:rPr lang="en-US" smtClean="0"/>
              <a:pPr/>
              <a:t>23</a:t>
            </a:fld>
            <a:endParaRPr lang="en-US"/>
          </a:p>
        </p:txBody>
      </p:sp>
    </p:spTree>
    <p:extLst>
      <p:ext uri="{BB962C8B-B14F-4D97-AF65-F5344CB8AC3E}">
        <p14:creationId xmlns:p14="http://schemas.microsoft.com/office/powerpoint/2010/main" val="39651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F73DA6B-2A89-450E-836D-587914450EA9}" type="slidenum">
              <a:rPr lang="es-ES" smtClean="0">
                <a:latin typeface="Arial" charset="0"/>
              </a:rPr>
              <a:pPr/>
              <a:t>24</a:t>
            </a:fld>
            <a:endParaRPr lang="es-E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normAutofit/>
          </a:bodyPr>
          <a:lstStyle/>
          <a:p>
            <a:pPr marL="0" indent="0">
              <a:buFont typeface="Arial" pitchFamily="34" charset="0"/>
              <a:buNone/>
            </a:pPr>
            <a:endParaRPr lang="es-CL" baseline="0" dirty="0"/>
          </a:p>
        </p:txBody>
      </p:sp>
    </p:spTree>
    <p:extLst>
      <p:ext uri="{BB962C8B-B14F-4D97-AF65-F5344CB8AC3E}">
        <p14:creationId xmlns:p14="http://schemas.microsoft.com/office/powerpoint/2010/main" val="150283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CCB20AE-2F37-4D95-A333-EA5328CD4881}" type="slidenum">
              <a:rPr lang="en-US" smtClean="0"/>
              <a:pPr>
                <a:defRPr/>
              </a:pPr>
              <a:t>3</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xfrm>
            <a:off x="685800" y="4343400"/>
            <a:ext cx="5486400" cy="4533900"/>
          </a:xfrm>
          <a:noFill/>
        </p:spPr>
        <p:txBody>
          <a:bodyPr wrap="square" numCol="1" anchor="t" anchorCtr="0" compatLnSpc="1">
            <a:prstTxWarp prst="textNoShape">
              <a:avLst/>
            </a:prstTxWarp>
          </a:bodyPr>
          <a:lstStyle/>
          <a:p>
            <a:pPr eaLnBrk="1" hangingPunct="1"/>
            <a:r>
              <a:rPr lang="es-ES" sz="1200" dirty="0"/>
              <a:t>Sistema existente en el Reino Unido: excluía a amplios sectores de la población; prestaciones eran insuficientes; importante descoordinación administrativa, lo que suponía un mayor costo económico de los servicios; no se tenía en cuenta la situación familiar de los perceptores de los seguros; no se había previsto la protección contra una serie de riesgos</a:t>
            </a:r>
          </a:p>
          <a:p>
            <a:pPr eaLnBrk="1" hangingPunct="1"/>
            <a:endParaRPr lang="en-US" dirty="0"/>
          </a:p>
        </p:txBody>
      </p:sp>
    </p:spTree>
    <p:extLst>
      <p:ext uri="{BB962C8B-B14F-4D97-AF65-F5344CB8AC3E}">
        <p14:creationId xmlns:p14="http://schemas.microsoft.com/office/powerpoint/2010/main" val="313494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50C8145-7DB6-48FC-B846-7C733D130588}" type="slidenum">
              <a:rPr lang="es-ES" smtClean="0">
                <a:latin typeface="Arial" charset="0"/>
              </a:rPr>
              <a:pPr/>
              <a:t>4</a:t>
            </a:fld>
            <a:endParaRPr lang="es-E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24841" indent="-224841"/>
            <a:endParaRPr lang="es-C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50C8145-7DB6-48FC-B846-7C733D130588}" type="slidenum">
              <a:rPr lang="es-ES" smtClean="0">
                <a:latin typeface="Arial" charset="0"/>
              </a:rPr>
              <a:pPr/>
              <a:t>5</a:t>
            </a:fld>
            <a:endParaRPr lang="es-E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24775" indent="-224775"/>
            <a:endParaRPr lang="es-CL" dirty="0"/>
          </a:p>
        </p:txBody>
      </p:sp>
    </p:spTree>
    <p:extLst>
      <p:ext uri="{BB962C8B-B14F-4D97-AF65-F5344CB8AC3E}">
        <p14:creationId xmlns:p14="http://schemas.microsoft.com/office/powerpoint/2010/main" val="267843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CCB20AE-2F37-4D95-A333-EA5328CD4881}" type="slidenum">
              <a:rPr lang="en-US" smtClean="0"/>
              <a:pPr>
                <a:defRPr/>
              </a:pPr>
              <a:t>6</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xfrm>
            <a:off x="685800" y="4343400"/>
            <a:ext cx="5486400" cy="4533900"/>
          </a:xfrm>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8F59BBB-3225-4756-BED8-BF8199B0DF5C}" type="slidenum">
              <a:rPr lang="es-ES" smtClean="0">
                <a:latin typeface="Arial" charset="0"/>
              </a:rPr>
              <a:pPr/>
              <a:t>7</a:t>
            </a:fld>
            <a:endParaRPr lang="es-E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224808" indent="-224808"/>
            <a:endParaRPr lang="es-CL" dirty="0"/>
          </a:p>
        </p:txBody>
      </p:sp>
    </p:spTree>
    <p:extLst>
      <p:ext uri="{BB962C8B-B14F-4D97-AF65-F5344CB8AC3E}">
        <p14:creationId xmlns:p14="http://schemas.microsoft.com/office/powerpoint/2010/main" val="162527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9CE6E22-3906-425F-9303-E2A3CCE5EFBF}" type="slidenum">
              <a:rPr lang="es-ES" smtClean="0">
                <a:latin typeface="Arial" charset="0"/>
              </a:rPr>
              <a:pPr/>
              <a:t>8</a:t>
            </a:fld>
            <a:endParaRPr lang="es-E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0" lvl="2" defTabSz="897301" fontAlgn="base">
              <a:spcBef>
                <a:spcPct val="30000"/>
              </a:spcBef>
              <a:spcAft>
                <a:spcPct val="0"/>
              </a:spcAft>
              <a:defRPr/>
            </a:pPr>
            <a:endParaRPr lang="es-CL" sz="2000" dirty="0">
              <a:cs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25CDD31-71D1-49B0-94AD-DDFC502321EA}" type="slidenum">
              <a:rPr lang="es-ES" smtClean="0">
                <a:latin typeface="Arial" charset="0"/>
              </a:rPr>
              <a:pPr/>
              <a:t>9</a:t>
            </a:fld>
            <a:endParaRPr lang="es-ES">
              <a:latin typeface="Arial" charset="0"/>
            </a:endParaRPr>
          </a:p>
        </p:txBody>
      </p:sp>
      <p:sp>
        <p:nvSpPr>
          <p:cNvPr id="3379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p:spPr>
        <p:txBody>
          <a:bodyPr/>
          <a:lstStyle/>
          <a:p>
            <a:pPr marL="224841" indent="-224841">
              <a:defRPr/>
            </a:pPr>
            <a:endParaRPr lang="es-C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69FB35-BBA0-4437-8D18-50A4D9F61061}" type="slidenum">
              <a:rPr lang="es-ES"/>
              <a:pPr>
                <a:defRPr/>
              </a:pPr>
              <a:t>‹#›</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3/5/2018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60CAC7-4DC5-4389-8294-964B0E864D57}" type="datetimeFigureOut">
              <a:rPr lang="es-CL" smtClean="0"/>
              <a:pPr/>
              <a:t>05-03-2018</a:t>
            </a:fld>
            <a:endParaRPr lang="es-C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BF4E89-DAC6-4A70-805E-D6CEFE276195}" type="slidenum">
              <a:rPr lang="es-CL" smtClean="0"/>
              <a:pPr/>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3/5/2018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ES.35 portada.jpg"/>
          <p:cNvPicPr>
            <a:picLocks noChangeAspect="1"/>
          </p:cNvPicPr>
          <p:nvPr/>
        </p:nvPicPr>
        <p:blipFill>
          <a:blip r:embed="rId13"/>
          <a:stretch>
            <a:fillRect/>
          </a:stretch>
        </p:blipFill>
        <p:spPr>
          <a:xfrm>
            <a:off x="1" y="-21025"/>
            <a:ext cx="9154120" cy="6879025"/>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ES.35 lateral 1.jpg"/>
          <p:cNvPicPr>
            <a:picLocks noChangeAspect="1"/>
          </p:cNvPicPr>
          <p:nvPr/>
        </p:nvPicPr>
        <p:blipFill>
          <a:blip r:embed="rId13"/>
          <a:stretch>
            <a:fillRect/>
          </a:stretch>
        </p:blipFill>
        <p:spPr>
          <a:xfrm>
            <a:off x="0" y="0"/>
            <a:ext cx="1268016"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ES.35 footer 1.jpg"/>
          <p:cNvPicPr>
            <a:picLocks noChangeAspect="1"/>
          </p:cNvPicPr>
          <p:nvPr/>
        </p:nvPicPr>
        <p:blipFill>
          <a:blip r:embed="rId14"/>
          <a:stretch>
            <a:fillRect/>
          </a:stretch>
        </p:blipFill>
        <p:spPr>
          <a:xfrm>
            <a:off x="0" y="5856897"/>
            <a:ext cx="9144000" cy="1001103"/>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ES.35 footer 2.jpg"/>
          <p:cNvPicPr>
            <a:picLocks noChangeAspect="1"/>
          </p:cNvPicPr>
          <p:nvPr/>
        </p:nvPicPr>
        <p:blipFill>
          <a:blip r:embed="rId13"/>
          <a:stretch>
            <a:fillRect/>
          </a:stretch>
        </p:blipFill>
        <p:spPr>
          <a:xfrm>
            <a:off x="0" y="5856897"/>
            <a:ext cx="9144000" cy="100110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ES.35 portadilla"/>
          <p:cNvPicPr>
            <a:picLocks noChangeAspect="1"/>
          </p:cNvPicPr>
          <p:nvPr/>
        </p:nvPicPr>
        <p:blipFill>
          <a:blip r:embed="rId13"/>
          <a:stretch>
            <a:fillRect/>
          </a:stretch>
        </p:blipFill>
        <p:spPr>
          <a:xfrm>
            <a:off x="-10121" y="-21026"/>
            <a:ext cx="9154121" cy="687902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ES.35 final.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96" y="95702"/>
            <a:ext cx="9348952" cy="1138773"/>
          </a:xfrm>
          <a:prstGeom prst="rect">
            <a:avLst/>
          </a:prstGeom>
          <a:noFill/>
        </p:spPr>
        <p:txBody>
          <a:bodyPr wrap="square" rtlCol="0">
            <a:spAutoFit/>
          </a:bodyPr>
          <a:lstStyle/>
          <a:p>
            <a:pPr algn="ctr"/>
            <a:r>
              <a:rPr lang="fr-FR" sz="3400" b="1" dirty="0">
                <a:solidFill>
                  <a:schemeClr val="bg1"/>
                </a:solidFill>
              </a:rPr>
              <a:t>Approche fondée sur les droits et cycle de vie </a:t>
            </a:r>
            <a:br>
              <a:rPr lang="fr-FR" sz="3400" b="1" dirty="0">
                <a:solidFill>
                  <a:schemeClr val="bg1"/>
                </a:solidFill>
              </a:rPr>
            </a:br>
            <a:r>
              <a:rPr lang="fr-FR" sz="3400" b="1" dirty="0">
                <a:solidFill>
                  <a:schemeClr val="bg1"/>
                </a:solidFill>
              </a:rPr>
              <a:t>dans la protection sociale</a:t>
            </a:r>
            <a:endParaRPr lang="es-ES" sz="3400" b="1" dirty="0">
              <a:solidFill>
                <a:schemeClr val="bg1"/>
              </a:solidFill>
            </a:endParaRPr>
          </a:p>
        </p:txBody>
      </p:sp>
      <p:sp>
        <p:nvSpPr>
          <p:cNvPr id="3" name="TextBox 2"/>
          <p:cNvSpPr txBox="1"/>
          <p:nvPr/>
        </p:nvSpPr>
        <p:spPr>
          <a:xfrm>
            <a:off x="714375" y="5409315"/>
            <a:ext cx="8286750" cy="1015663"/>
          </a:xfrm>
          <a:prstGeom prst="rect">
            <a:avLst/>
          </a:prstGeom>
          <a:noFill/>
        </p:spPr>
        <p:txBody>
          <a:bodyPr wrap="square" rtlCol="0">
            <a:spAutoFit/>
          </a:bodyPr>
          <a:lstStyle/>
          <a:p>
            <a:pPr algn="r"/>
            <a:r>
              <a:rPr lang="en-US" sz="2400" b="1" dirty="0">
                <a:solidFill>
                  <a:schemeClr val="bg1"/>
                </a:solidFill>
              </a:rPr>
              <a:t>Simone Cecchini</a:t>
            </a:r>
          </a:p>
          <a:p>
            <a:pPr algn="r"/>
            <a:r>
              <a:rPr lang="fr-FR" dirty="0">
                <a:solidFill>
                  <a:srgbClr val="FFC000"/>
                </a:solidFill>
              </a:rPr>
              <a:t>COURS INTERNATIONAL SUR LA PROTECTION SOCIALE, </a:t>
            </a:r>
            <a:br>
              <a:rPr lang="fr-FR" dirty="0">
                <a:solidFill>
                  <a:srgbClr val="FFC000"/>
                </a:solidFill>
              </a:rPr>
            </a:br>
            <a:r>
              <a:rPr lang="fr-FR" dirty="0">
                <a:solidFill>
                  <a:srgbClr val="FFC000"/>
                </a:solidFill>
              </a:rPr>
              <a:t>PORT-AU-PRINCE, HAÏTI, 5-16 MARS 2018</a:t>
            </a:r>
          </a:p>
        </p:txBody>
      </p:sp>
      <p:pic>
        <p:nvPicPr>
          <p:cNvPr id="5" name="Picture 4" descr="C:\Users\BMORALES\AppData\Local\Temp\$$_D9D1\CEPALC frances\Otras versiones\Logo Cepal-frances-Pantone279.jpg">
            <a:extLst>
              <a:ext uri="{FF2B5EF4-FFF2-40B4-BE49-F238E27FC236}">
                <a16:creationId xmlns:a16="http://schemas.microsoft.com/office/drawing/2014/main" id="{5BCFA36B-54A1-400C-9478-191000FB6AA0}"/>
              </a:ext>
            </a:extLst>
          </p:cNvPr>
          <p:cNvPicPr/>
          <p:nvPr/>
        </p:nvPicPr>
        <p:blipFill>
          <a:blip r:embed="rId3" cstate="print"/>
          <a:srcRect/>
          <a:stretch>
            <a:fillRect/>
          </a:stretch>
        </p:blipFill>
        <p:spPr bwMode="auto">
          <a:xfrm>
            <a:off x="1141412" y="5228590"/>
            <a:ext cx="1114108" cy="1339850"/>
          </a:xfrm>
          <a:prstGeom prst="rect">
            <a:avLst/>
          </a:prstGeom>
          <a:noFill/>
          <a:ln w="9525">
            <a:noFill/>
            <a:miter lim="800000"/>
            <a:headEnd/>
            <a:tailEnd/>
          </a:ln>
        </p:spPr>
      </p:pic>
    </p:spTree>
    <p:extLst>
      <p:ext uri="{BB962C8B-B14F-4D97-AF65-F5344CB8AC3E}">
        <p14:creationId xmlns:p14="http://schemas.microsoft.com/office/powerpoint/2010/main" val="116411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81088"/>
          </a:xfrm>
        </p:spPr>
        <p:txBody>
          <a:bodyPr/>
          <a:lstStyle/>
          <a:p>
            <a:r>
              <a:rPr lang="fr-FR" sz="2800" b="1" dirty="0">
                <a:solidFill>
                  <a:schemeClr val="accent2"/>
                </a:solidFill>
                <a:cs typeface="Arial" charset="0"/>
              </a:rPr>
              <a:t>L’offre intégrale des politiques et des programmes de </a:t>
            </a:r>
            <a:br>
              <a:rPr lang="fr-FR" sz="2800" b="1" dirty="0">
                <a:solidFill>
                  <a:schemeClr val="accent2"/>
                </a:solidFill>
                <a:cs typeface="Arial" charset="0"/>
              </a:rPr>
            </a:br>
            <a:r>
              <a:rPr lang="fr-FR" sz="2800" b="1" dirty="0">
                <a:solidFill>
                  <a:schemeClr val="accent2"/>
                </a:solidFill>
                <a:cs typeface="Arial" charset="0"/>
              </a:rPr>
              <a:t>protection sociale doit répondre aux demandes et aux besoins de la population</a:t>
            </a:r>
            <a:endParaRPr lang="fr-FR" sz="2800" b="1" dirty="0">
              <a:solidFill>
                <a:schemeClr val="accent2"/>
              </a:solidFill>
              <a:highlight>
                <a:srgbClr val="FFFF00"/>
              </a:highlight>
              <a:cs typeface="Arial" charset="0"/>
            </a:endParaRPr>
          </a:p>
        </p:txBody>
      </p:sp>
      <p:sp>
        <p:nvSpPr>
          <p:cNvPr id="20493" name="Text Box 21"/>
          <p:cNvSpPr txBox="1">
            <a:spLocks noChangeArrowheads="1"/>
          </p:cNvSpPr>
          <p:nvPr/>
        </p:nvSpPr>
        <p:spPr bwMode="auto">
          <a:xfrm>
            <a:off x="3188352" y="1419373"/>
            <a:ext cx="2801007" cy="466767"/>
          </a:xfrm>
          <a:prstGeom prst="rect">
            <a:avLst/>
          </a:prstGeom>
          <a:noFill/>
          <a:ln w="9525">
            <a:noFill/>
            <a:miter lim="800000"/>
            <a:headEnd/>
            <a:tailEnd/>
          </a:ln>
        </p:spPr>
        <p:txBody>
          <a:bodyPr/>
          <a:lstStyle/>
          <a:p>
            <a:pPr eaLnBrk="0" hangingPunct="0"/>
            <a:r>
              <a:rPr lang="es-ES" b="1" dirty="0">
                <a:latin typeface="Arial" charset="0"/>
                <a:cs typeface="Times New Roman" pitchFamily="18" charset="0"/>
              </a:rPr>
              <a:t>PROTECTION SOCIALE</a:t>
            </a:r>
            <a:endParaRPr lang="es-ES" sz="4000" dirty="0">
              <a:latin typeface="Arial" charset="0"/>
            </a:endParaRPr>
          </a:p>
        </p:txBody>
      </p:sp>
      <p:grpSp>
        <p:nvGrpSpPr>
          <p:cNvPr id="2" name="Group 23"/>
          <p:cNvGrpSpPr/>
          <p:nvPr/>
        </p:nvGrpSpPr>
        <p:grpSpPr>
          <a:xfrm>
            <a:off x="0" y="-299791"/>
            <a:ext cx="9144000" cy="6453336"/>
            <a:chOff x="0" y="-287091"/>
            <a:chExt cx="9144000" cy="6453336"/>
          </a:xfrm>
        </p:grpSpPr>
        <p:sp>
          <p:nvSpPr>
            <p:cNvPr id="61463" name="AutoShape 23"/>
            <p:cNvSpPr>
              <a:spLocks noChangeArrowheads="1"/>
            </p:cNvSpPr>
            <p:nvPr/>
          </p:nvSpPr>
          <p:spPr bwMode="auto">
            <a:xfrm>
              <a:off x="4728905" y="2132171"/>
              <a:ext cx="3266977" cy="3385061"/>
            </a:xfrm>
            <a:custGeom>
              <a:avLst/>
              <a:gdLst>
                <a:gd name="G0" fmla="+- 9180 0 0"/>
                <a:gd name="G1" fmla="+- 10094 0 0"/>
                <a:gd name="G2" fmla="+- 4237 0 0"/>
                <a:gd name="G3" fmla="+- 21600 0 9180"/>
                <a:gd name="G4" fmla="+- 21600 0 10094"/>
                <a:gd name="G5" fmla="+- 21600 0 4237"/>
                <a:gd name="G6" fmla="+- 9180 0 10800"/>
                <a:gd name="G7" fmla="+- 10094 0 10800"/>
                <a:gd name="G8" fmla="*/ G7 4237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9180" y="4237"/>
                  </a:lnTo>
                  <a:lnTo>
                    <a:pt x="10094" y="4237"/>
                  </a:lnTo>
                  <a:lnTo>
                    <a:pt x="10094" y="10094"/>
                  </a:lnTo>
                  <a:lnTo>
                    <a:pt x="4237" y="10094"/>
                  </a:lnTo>
                  <a:lnTo>
                    <a:pt x="4237" y="9180"/>
                  </a:lnTo>
                  <a:lnTo>
                    <a:pt x="0" y="10800"/>
                  </a:lnTo>
                  <a:lnTo>
                    <a:pt x="4237" y="12420"/>
                  </a:lnTo>
                  <a:lnTo>
                    <a:pt x="4237" y="11506"/>
                  </a:lnTo>
                  <a:lnTo>
                    <a:pt x="10094" y="11506"/>
                  </a:lnTo>
                  <a:lnTo>
                    <a:pt x="10094" y="17363"/>
                  </a:lnTo>
                  <a:lnTo>
                    <a:pt x="9180" y="17363"/>
                  </a:lnTo>
                  <a:lnTo>
                    <a:pt x="10800" y="21600"/>
                  </a:lnTo>
                  <a:lnTo>
                    <a:pt x="12420" y="17363"/>
                  </a:lnTo>
                  <a:lnTo>
                    <a:pt x="11506" y="17363"/>
                  </a:lnTo>
                  <a:lnTo>
                    <a:pt x="11506" y="11506"/>
                  </a:lnTo>
                  <a:lnTo>
                    <a:pt x="17363" y="11506"/>
                  </a:lnTo>
                  <a:lnTo>
                    <a:pt x="17363" y="12420"/>
                  </a:lnTo>
                  <a:lnTo>
                    <a:pt x="21600" y="10800"/>
                  </a:lnTo>
                  <a:lnTo>
                    <a:pt x="17363" y="9180"/>
                  </a:lnTo>
                  <a:lnTo>
                    <a:pt x="17363" y="10094"/>
                  </a:lnTo>
                  <a:lnTo>
                    <a:pt x="11506" y="10094"/>
                  </a:lnTo>
                  <a:lnTo>
                    <a:pt x="11506" y="4237"/>
                  </a:lnTo>
                  <a:lnTo>
                    <a:pt x="12420" y="4237"/>
                  </a:lnTo>
                  <a:close/>
                </a:path>
              </a:pathLst>
            </a:custGeom>
            <a:solidFill>
              <a:schemeClr val="accent3">
                <a:lumMod val="65000"/>
              </a:schemeClr>
            </a:solidFill>
            <a:ln w="9525">
              <a:solidFill>
                <a:srgbClr val="DDD8C2"/>
              </a:solidFill>
              <a:miter lim="800000"/>
              <a:headEnd/>
              <a:tailEnd/>
            </a:ln>
          </p:spPr>
          <p:txBody>
            <a:bodyPr/>
            <a:lstStyle/>
            <a:p>
              <a:pPr>
                <a:defRPr/>
              </a:pPr>
              <a:endParaRPr lang="en-US"/>
            </a:p>
          </p:txBody>
        </p:sp>
        <p:sp>
          <p:nvSpPr>
            <p:cNvPr id="20485" name="Oval 20"/>
            <p:cNvSpPr>
              <a:spLocks noChangeArrowheads="1"/>
            </p:cNvSpPr>
            <p:nvPr/>
          </p:nvSpPr>
          <p:spPr bwMode="auto">
            <a:xfrm>
              <a:off x="837754" y="1776910"/>
              <a:ext cx="7469351" cy="4045311"/>
            </a:xfrm>
            <a:prstGeom prst="ellipse">
              <a:avLst/>
            </a:prstGeom>
            <a:solidFill>
              <a:srgbClr val="FFFFFF">
                <a:alpha val="0"/>
              </a:srgbClr>
            </a:solidFill>
            <a:ln w="15875">
              <a:solidFill>
                <a:srgbClr val="5A5A5A"/>
              </a:solidFill>
              <a:round/>
              <a:headEnd/>
              <a:tailEnd/>
            </a:ln>
          </p:spPr>
          <p:txBody>
            <a:bodyPr/>
            <a:lstStyle/>
            <a:p>
              <a:endParaRPr lang="en-US">
                <a:latin typeface="Arial" charset="0"/>
              </a:endParaRPr>
            </a:p>
          </p:txBody>
        </p:sp>
        <p:sp>
          <p:nvSpPr>
            <p:cNvPr id="61444" name="Oval 4"/>
            <p:cNvSpPr>
              <a:spLocks noChangeArrowheads="1"/>
            </p:cNvSpPr>
            <p:nvPr/>
          </p:nvSpPr>
          <p:spPr bwMode="auto">
            <a:xfrm>
              <a:off x="3795236" y="2088088"/>
              <a:ext cx="4356257" cy="3467409"/>
            </a:xfrm>
            <a:prstGeom prst="ellipse">
              <a:avLst/>
            </a:prstGeom>
            <a:solidFill>
              <a:schemeClr val="accent1">
                <a:lumMod val="75000"/>
                <a:alpha val="25000"/>
              </a:schemeClr>
            </a:solidFill>
            <a:ln w="15875">
              <a:solidFill>
                <a:srgbClr val="31849B"/>
              </a:solidFill>
              <a:round/>
              <a:headEnd/>
              <a:tailEnd/>
            </a:ln>
          </p:spPr>
          <p:txBody>
            <a:bodyPr/>
            <a:lstStyle/>
            <a:p>
              <a:pPr>
                <a:defRPr/>
              </a:pPr>
              <a:endParaRPr lang="en-US"/>
            </a:p>
          </p:txBody>
        </p:sp>
        <p:sp>
          <p:nvSpPr>
            <p:cNvPr id="20495" name="Text Box 18"/>
            <p:cNvSpPr txBox="1">
              <a:spLocks noChangeArrowheads="1"/>
            </p:cNvSpPr>
            <p:nvPr/>
          </p:nvSpPr>
          <p:spPr bwMode="auto">
            <a:xfrm>
              <a:off x="6142586" y="1218519"/>
              <a:ext cx="2219064" cy="622356"/>
            </a:xfrm>
            <a:prstGeom prst="rect">
              <a:avLst/>
            </a:prstGeom>
            <a:noFill/>
            <a:ln w="9525">
              <a:noFill/>
              <a:miter lim="800000"/>
              <a:headEnd/>
              <a:tailEnd/>
            </a:ln>
          </p:spPr>
          <p:txBody>
            <a:bodyPr/>
            <a:lstStyle/>
            <a:p>
              <a:pPr algn="r" eaLnBrk="0" hangingPunct="0"/>
              <a:br>
                <a:rPr lang="es-ES" sz="1400" b="1" dirty="0">
                  <a:latin typeface="Arial" charset="0"/>
                  <a:ea typeface="Times New Roman" pitchFamily="18" charset="0"/>
                  <a:cs typeface="Arial" charset="0"/>
                </a:rPr>
              </a:br>
              <a:r>
                <a:rPr lang="es-ES" sz="1600" b="1" dirty="0">
                  <a:solidFill>
                    <a:schemeClr val="accent2"/>
                  </a:solidFill>
                  <a:latin typeface="Arial" charset="0"/>
                  <a:ea typeface="Times New Roman" pitchFamily="18" charset="0"/>
                  <a:cs typeface="Arial" charset="0"/>
                </a:rPr>
                <a:t> Demande</a:t>
              </a:r>
              <a:br>
                <a:rPr lang="es-ES" sz="1500" b="1" dirty="0">
                  <a:solidFill>
                    <a:schemeClr val="accent2"/>
                  </a:solidFill>
                  <a:latin typeface="Arial" charset="0"/>
                  <a:ea typeface="Times New Roman" pitchFamily="18" charset="0"/>
                  <a:cs typeface="Arial" charset="0"/>
                </a:rPr>
              </a:br>
              <a:r>
                <a:rPr lang="fr-FR" sz="1500" dirty="0">
                  <a:solidFill>
                    <a:schemeClr val="accent2"/>
                  </a:solidFill>
                  <a:latin typeface="Arial" charset="0"/>
                  <a:ea typeface="Times New Roman" pitchFamily="18" charset="0"/>
                  <a:cs typeface="Arial" charset="0"/>
                </a:rPr>
                <a:t>(familles, individus et communautés)</a:t>
              </a:r>
            </a:p>
            <a:p>
              <a:pPr algn="r" eaLnBrk="0" hangingPunct="0"/>
              <a:endParaRPr lang="es-ES" sz="1600" dirty="0">
                <a:solidFill>
                  <a:schemeClr val="accent2"/>
                </a:solidFill>
                <a:latin typeface="Arial" charset="0"/>
                <a:ea typeface="Times New Roman" pitchFamily="18" charset="0"/>
                <a:cs typeface="Arial" charset="0"/>
              </a:endParaRPr>
            </a:p>
          </p:txBody>
        </p:sp>
        <p:sp>
          <p:nvSpPr>
            <p:cNvPr id="20487" name="Oval 5"/>
            <p:cNvSpPr>
              <a:spLocks noChangeArrowheads="1"/>
            </p:cNvSpPr>
            <p:nvPr/>
          </p:nvSpPr>
          <p:spPr bwMode="auto">
            <a:xfrm>
              <a:off x="993365" y="2088088"/>
              <a:ext cx="4357121" cy="3467409"/>
            </a:xfrm>
            <a:prstGeom prst="ellipse">
              <a:avLst/>
            </a:prstGeom>
            <a:solidFill>
              <a:srgbClr val="92D050">
                <a:alpha val="25098"/>
              </a:srgbClr>
            </a:solidFill>
            <a:ln w="19050">
              <a:solidFill>
                <a:srgbClr val="76923C"/>
              </a:solidFill>
              <a:round/>
              <a:headEnd/>
              <a:tailEnd/>
            </a:ln>
          </p:spPr>
          <p:txBody>
            <a:bodyPr/>
            <a:lstStyle/>
            <a:p>
              <a:endParaRPr lang="en-US">
                <a:latin typeface="Arial" charset="0"/>
              </a:endParaRPr>
            </a:p>
          </p:txBody>
        </p:sp>
        <p:sp>
          <p:nvSpPr>
            <p:cNvPr id="20494" name="Text Box 19"/>
            <p:cNvSpPr txBox="1">
              <a:spLocks noChangeArrowheads="1"/>
            </p:cNvSpPr>
            <p:nvPr/>
          </p:nvSpPr>
          <p:spPr bwMode="auto">
            <a:xfrm>
              <a:off x="380429" y="1529697"/>
              <a:ext cx="2801007" cy="640508"/>
            </a:xfrm>
            <a:prstGeom prst="rect">
              <a:avLst/>
            </a:prstGeom>
            <a:noFill/>
            <a:ln w="9525">
              <a:noFill/>
              <a:miter lim="800000"/>
              <a:headEnd/>
              <a:tailEnd/>
            </a:ln>
          </p:spPr>
          <p:txBody>
            <a:bodyPr/>
            <a:lstStyle/>
            <a:p>
              <a:pPr eaLnBrk="0" hangingPunct="0"/>
              <a:r>
                <a:rPr lang="fr-FR" sz="1600" b="1" dirty="0">
                  <a:solidFill>
                    <a:srgbClr val="006666"/>
                  </a:solidFill>
                  <a:latin typeface="Arial" charset="0"/>
                  <a:ea typeface="Times New Roman" pitchFamily="18" charset="0"/>
                  <a:cs typeface="Arial" charset="0"/>
                </a:rPr>
                <a:t>Offre                    </a:t>
              </a:r>
              <a:r>
                <a:rPr lang="fr-FR" sz="1500" dirty="0">
                  <a:solidFill>
                    <a:srgbClr val="006666"/>
                  </a:solidFill>
                  <a:latin typeface="Arial" charset="0"/>
                  <a:ea typeface="Times New Roman" pitchFamily="18" charset="0"/>
                  <a:cs typeface="Arial" charset="0"/>
                </a:rPr>
                <a:t>(programmes </a:t>
              </a:r>
              <a:r>
                <a:rPr lang="fr-FR" sz="1500" dirty="0">
                  <a:solidFill>
                    <a:srgbClr val="006666"/>
                  </a:solidFill>
                  <a:ea typeface="Times New Roman" pitchFamily="18" charset="0"/>
                </a:rPr>
                <a:t>et</a:t>
              </a:r>
              <a:r>
                <a:rPr lang="fr-FR" sz="1500" dirty="0">
                  <a:solidFill>
                    <a:srgbClr val="006666"/>
                  </a:solidFill>
                  <a:latin typeface="Arial" charset="0"/>
                  <a:ea typeface="Times New Roman" pitchFamily="18" charset="0"/>
                  <a:cs typeface="Arial" charset="0"/>
                </a:rPr>
                <a:t> politiques)</a:t>
              </a:r>
            </a:p>
            <a:p>
              <a:pPr eaLnBrk="0" hangingPunct="0"/>
              <a:endParaRPr lang="es-ES" sz="3600" dirty="0">
                <a:solidFill>
                  <a:srgbClr val="006666"/>
                </a:solidFill>
                <a:latin typeface="Arial" charset="0"/>
                <a:ea typeface="Times New Roman" pitchFamily="18" charset="0"/>
                <a:cs typeface="Arial" charset="0"/>
              </a:endParaRPr>
            </a:p>
          </p:txBody>
        </p:sp>
        <p:sp>
          <p:nvSpPr>
            <p:cNvPr id="20483" name="Rectangle 27"/>
            <p:cNvSpPr>
              <a:spLocks noChangeArrowheads="1"/>
            </p:cNvSpPr>
            <p:nvPr/>
          </p:nvSpPr>
          <p:spPr bwMode="auto">
            <a:xfrm>
              <a:off x="0" y="-287091"/>
              <a:ext cx="9144000" cy="0"/>
            </a:xfrm>
            <a:prstGeom prst="rect">
              <a:avLst/>
            </a:prstGeom>
            <a:noFill/>
            <a:ln w="9525" algn="ctr">
              <a:noFill/>
              <a:miter lim="800000"/>
              <a:headEnd/>
              <a:tailEnd/>
            </a:ln>
          </p:spPr>
          <p:txBody>
            <a:bodyPr wrap="none" anchor="ctr">
              <a:spAutoFit/>
            </a:bodyPr>
            <a:lstStyle/>
            <a:p>
              <a:endParaRPr lang="en-US">
                <a:latin typeface="Arial" charset="0"/>
              </a:endParaRPr>
            </a:p>
          </p:txBody>
        </p:sp>
        <p:sp>
          <p:nvSpPr>
            <p:cNvPr id="20486" name="AutoShape 26"/>
            <p:cNvSpPr>
              <a:spLocks noChangeAspect="1" noChangeArrowheads="1" noTextEdit="1"/>
            </p:cNvSpPr>
            <p:nvPr/>
          </p:nvSpPr>
          <p:spPr bwMode="auto">
            <a:xfrm>
              <a:off x="740064" y="1809756"/>
              <a:ext cx="7469351" cy="4356489"/>
            </a:xfrm>
            <a:prstGeom prst="rect">
              <a:avLst/>
            </a:prstGeom>
            <a:noFill/>
            <a:ln w="9525">
              <a:noFill/>
              <a:miter lim="800000"/>
              <a:headEnd/>
              <a:tailEnd/>
            </a:ln>
          </p:spPr>
          <p:txBody>
            <a:bodyPr/>
            <a:lstStyle/>
            <a:p>
              <a:endParaRPr lang="en-US"/>
            </a:p>
          </p:txBody>
        </p:sp>
        <p:sp>
          <p:nvSpPr>
            <p:cNvPr id="20488" name="AutoShape 25"/>
            <p:cNvSpPr>
              <a:spLocks noChangeArrowheads="1"/>
            </p:cNvSpPr>
            <p:nvPr/>
          </p:nvSpPr>
          <p:spPr bwMode="auto">
            <a:xfrm>
              <a:off x="1148977" y="2132171"/>
              <a:ext cx="3423453" cy="3385061"/>
            </a:xfrm>
            <a:custGeom>
              <a:avLst/>
              <a:gdLst>
                <a:gd name="T0" fmla="*/ 726 w 21600"/>
                <a:gd name="T1" fmla="*/ 394 h 21600"/>
                <a:gd name="T2" fmla="*/ 363 w 21600"/>
                <a:gd name="T3" fmla="*/ 788 h 21600"/>
                <a:gd name="T4" fmla="*/ 0 w 21600"/>
                <a:gd name="T5" fmla="*/ 394 h 21600"/>
                <a:gd name="T6" fmla="*/ 363 w 21600"/>
                <a:gd name="T7" fmla="*/ 0 h 21600"/>
                <a:gd name="T8" fmla="*/ 0 60000 65536"/>
                <a:gd name="T9" fmla="*/ 5898240 60000 65536"/>
                <a:gd name="T10" fmla="*/ 11796480 60000 65536"/>
                <a:gd name="T11" fmla="*/ 17694720 60000 65536"/>
                <a:gd name="T12" fmla="*/ 1849 w 21600"/>
                <a:gd name="T13" fmla="*/ 10096 h 21600"/>
                <a:gd name="T14" fmla="*/ 19751 w 21600"/>
                <a:gd name="T15" fmla="*/ 11504 h 21600"/>
              </a:gdLst>
              <a:ahLst/>
              <a:cxnLst>
                <a:cxn ang="T8">
                  <a:pos x="T0" y="T1"/>
                </a:cxn>
                <a:cxn ang="T9">
                  <a:pos x="T2" y="T3"/>
                </a:cxn>
                <a:cxn ang="T10">
                  <a:pos x="T4" y="T5"/>
                </a:cxn>
                <a:cxn ang="T11">
                  <a:pos x="T6" y="T7"/>
                </a:cxn>
              </a:cxnLst>
              <a:rect l="T12" t="T13" r="T14" b="T15"/>
              <a:pathLst>
                <a:path w="21600" h="21600">
                  <a:moveTo>
                    <a:pt x="10800" y="0"/>
                  </a:moveTo>
                  <a:lnTo>
                    <a:pt x="9180" y="4237"/>
                  </a:lnTo>
                  <a:lnTo>
                    <a:pt x="10094" y="4237"/>
                  </a:lnTo>
                  <a:lnTo>
                    <a:pt x="10094" y="10094"/>
                  </a:lnTo>
                  <a:lnTo>
                    <a:pt x="4237" y="10094"/>
                  </a:lnTo>
                  <a:lnTo>
                    <a:pt x="4237" y="9180"/>
                  </a:lnTo>
                  <a:lnTo>
                    <a:pt x="0" y="10800"/>
                  </a:lnTo>
                  <a:lnTo>
                    <a:pt x="4237" y="12420"/>
                  </a:lnTo>
                  <a:lnTo>
                    <a:pt x="4237" y="11506"/>
                  </a:lnTo>
                  <a:lnTo>
                    <a:pt x="10094" y="11506"/>
                  </a:lnTo>
                  <a:lnTo>
                    <a:pt x="10094" y="17363"/>
                  </a:lnTo>
                  <a:lnTo>
                    <a:pt x="9180" y="17363"/>
                  </a:lnTo>
                  <a:lnTo>
                    <a:pt x="10800" y="21600"/>
                  </a:lnTo>
                  <a:lnTo>
                    <a:pt x="12420" y="17363"/>
                  </a:lnTo>
                  <a:lnTo>
                    <a:pt x="11506" y="17363"/>
                  </a:lnTo>
                  <a:lnTo>
                    <a:pt x="11506" y="11506"/>
                  </a:lnTo>
                  <a:lnTo>
                    <a:pt x="17363" y="11506"/>
                  </a:lnTo>
                  <a:lnTo>
                    <a:pt x="17363" y="12420"/>
                  </a:lnTo>
                  <a:lnTo>
                    <a:pt x="21600" y="10800"/>
                  </a:lnTo>
                  <a:lnTo>
                    <a:pt x="17363" y="9180"/>
                  </a:lnTo>
                  <a:lnTo>
                    <a:pt x="17363" y="10094"/>
                  </a:lnTo>
                  <a:lnTo>
                    <a:pt x="11506" y="10094"/>
                  </a:lnTo>
                  <a:lnTo>
                    <a:pt x="11506" y="4237"/>
                  </a:lnTo>
                  <a:lnTo>
                    <a:pt x="12420" y="4237"/>
                  </a:lnTo>
                  <a:close/>
                </a:path>
              </a:pathLst>
            </a:custGeom>
            <a:solidFill>
              <a:srgbClr val="FBD4B4"/>
            </a:solidFill>
            <a:ln w="9525">
              <a:solidFill>
                <a:schemeClr val="bg1"/>
              </a:solidFill>
              <a:miter lim="800000"/>
              <a:headEnd/>
              <a:tailEnd/>
            </a:ln>
          </p:spPr>
          <p:txBody>
            <a:bodyPr/>
            <a:lstStyle/>
            <a:p>
              <a:endParaRPr lang="en-US"/>
            </a:p>
          </p:txBody>
        </p:sp>
        <p:sp>
          <p:nvSpPr>
            <p:cNvPr id="20489" name="AutoShape 24"/>
            <p:cNvSpPr>
              <a:spLocks noChangeArrowheads="1"/>
            </p:cNvSpPr>
            <p:nvPr/>
          </p:nvSpPr>
          <p:spPr bwMode="auto">
            <a:xfrm>
              <a:off x="2612589" y="2098460"/>
              <a:ext cx="503144" cy="3385895"/>
            </a:xfrm>
            <a:prstGeom prst="upDownArrow">
              <a:avLst>
                <a:gd name="adj1" fmla="val 45565"/>
                <a:gd name="adj2" fmla="val 147265"/>
              </a:avLst>
            </a:prstGeom>
            <a:solidFill>
              <a:srgbClr val="D6E3BC"/>
            </a:solidFill>
            <a:ln w="9525">
              <a:solidFill>
                <a:srgbClr val="FFFFFF"/>
              </a:solidFill>
              <a:miter lim="800000"/>
              <a:headEnd/>
              <a:tailEnd/>
            </a:ln>
          </p:spPr>
          <p:txBody>
            <a:bodyPr vert="eaVert" lIns="55778" tIns="27889" rIns="55778" bIns="27889" anchor="ctr"/>
            <a:lstStyle/>
            <a:p>
              <a:endParaRPr lang="en-US">
                <a:latin typeface="Arial" charset="0"/>
              </a:endParaRPr>
            </a:p>
          </p:txBody>
        </p:sp>
        <p:sp>
          <p:nvSpPr>
            <p:cNvPr id="20496" name="Text Box 17"/>
            <p:cNvSpPr txBox="1">
              <a:spLocks noChangeArrowheads="1"/>
            </p:cNvSpPr>
            <p:nvPr/>
          </p:nvSpPr>
          <p:spPr bwMode="auto">
            <a:xfrm>
              <a:off x="1818106" y="4031220"/>
              <a:ext cx="2178561" cy="466767"/>
            </a:xfrm>
            <a:prstGeom prst="rect">
              <a:avLst/>
            </a:prstGeom>
            <a:noFill/>
            <a:ln w="9525">
              <a:noFill/>
              <a:miter lim="800000"/>
              <a:headEnd/>
              <a:tailEnd/>
            </a:ln>
          </p:spPr>
          <p:txBody>
            <a:bodyPr/>
            <a:lstStyle/>
            <a:p>
              <a:pPr eaLnBrk="0" hangingPunct="0"/>
              <a:r>
                <a:rPr lang="fr-FR" sz="1500" b="1" dirty="0">
                  <a:solidFill>
                    <a:srgbClr val="984806"/>
                  </a:solidFill>
                  <a:latin typeface="Arial" charset="0"/>
                  <a:ea typeface="Times New Roman" pitchFamily="18" charset="0"/>
                  <a:cs typeface="Arial" charset="0"/>
                </a:rPr>
                <a:t>Horizontal</a:t>
              </a:r>
              <a:r>
                <a:rPr lang="fr-FR" sz="1500" dirty="0">
                  <a:solidFill>
                    <a:srgbClr val="984806"/>
                  </a:solidFill>
                  <a:latin typeface="Arial" charset="0"/>
                  <a:ea typeface="Times New Roman" pitchFamily="18" charset="0"/>
                  <a:cs typeface="Arial" charset="0"/>
                </a:rPr>
                <a:t> </a:t>
              </a:r>
              <a:br>
                <a:rPr lang="fr-FR" sz="1500" dirty="0">
                  <a:solidFill>
                    <a:srgbClr val="984806"/>
                  </a:solidFill>
                  <a:latin typeface="Arial" charset="0"/>
                  <a:ea typeface="Times New Roman" pitchFamily="18" charset="0"/>
                  <a:cs typeface="Arial" charset="0"/>
                </a:rPr>
              </a:br>
              <a:r>
                <a:rPr lang="fr-FR" sz="1500" dirty="0">
                  <a:solidFill>
                    <a:srgbClr val="984806"/>
                  </a:solidFill>
                  <a:latin typeface="Arial" charset="0"/>
                  <a:ea typeface="Times New Roman" pitchFamily="18" charset="0"/>
                  <a:cs typeface="Arial" charset="0"/>
                </a:rPr>
                <a:t>(secteurs)</a:t>
              </a:r>
              <a:endParaRPr lang="fr-FR" sz="1500" dirty="0">
                <a:latin typeface="Arial" charset="0"/>
                <a:ea typeface="Times New Roman" pitchFamily="18" charset="0"/>
                <a:cs typeface="Arial" charset="0"/>
              </a:endParaRPr>
            </a:p>
          </p:txBody>
        </p:sp>
        <p:sp>
          <p:nvSpPr>
            <p:cNvPr id="20498" name="Text Box 15"/>
            <p:cNvSpPr txBox="1">
              <a:spLocks noChangeArrowheads="1"/>
            </p:cNvSpPr>
            <p:nvPr/>
          </p:nvSpPr>
          <p:spPr bwMode="auto">
            <a:xfrm rot="16200000">
              <a:off x="1914237" y="2727839"/>
              <a:ext cx="2178244" cy="577491"/>
            </a:xfrm>
            <a:prstGeom prst="rect">
              <a:avLst/>
            </a:prstGeom>
            <a:noFill/>
            <a:ln w="9525">
              <a:noFill/>
              <a:miter lim="800000"/>
              <a:headEnd/>
              <a:tailEnd/>
            </a:ln>
          </p:spPr>
          <p:txBody>
            <a:bodyPr/>
            <a:lstStyle/>
            <a:p>
              <a:pPr eaLnBrk="0" hangingPunct="0"/>
              <a:r>
                <a:rPr lang="es-ES" sz="1600" b="1" dirty="0">
                  <a:solidFill>
                    <a:srgbClr val="4F6228"/>
                  </a:solidFill>
                  <a:latin typeface="Arial" charset="0"/>
                  <a:ea typeface="Times New Roman" pitchFamily="18" charset="0"/>
                  <a:cs typeface="Arial" charset="0"/>
                </a:rPr>
                <a:t>Vertical</a:t>
              </a:r>
              <a:r>
                <a:rPr lang="es-ES" sz="1600" dirty="0">
                  <a:solidFill>
                    <a:srgbClr val="4F6228"/>
                  </a:solidFill>
                  <a:latin typeface="Arial" charset="0"/>
                  <a:ea typeface="Times New Roman" pitchFamily="18" charset="0"/>
                  <a:cs typeface="Arial" charset="0"/>
                </a:rPr>
                <a:t> </a:t>
              </a:r>
              <a:endParaRPr lang="es-ES" sz="1600" dirty="0">
                <a:latin typeface="Arial" charset="0"/>
                <a:ea typeface="Times New Roman" pitchFamily="18" charset="0"/>
                <a:cs typeface="Arial" charset="0"/>
              </a:endParaRPr>
            </a:p>
            <a:p>
              <a:pPr eaLnBrk="0" hangingPunct="0"/>
              <a:r>
                <a:rPr lang="es-ES" sz="1600" dirty="0">
                  <a:solidFill>
                    <a:srgbClr val="4F6228"/>
                  </a:solidFill>
                  <a:latin typeface="Arial" charset="0"/>
                  <a:ea typeface="Times New Roman" pitchFamily="18" charset="0"/>
                  <a:cs typeface="Arial" charset="0"/>
                </a:rPr>
                <a:t>(</a:t>
              </a:r>
              <a:r>
                <a:rPr lang="fr-FR" sz="1600" dirty="0">
                  <a:solidFill>
                    <a:srgbClr val="4F6228"/>
                  </a:solidFill>
                  <a:latin typeface="Arial" charset="0"/>
                  <a:ea typeface="Times New Roman" pitchFamily="18" charset="0"/>
                  <a:cs typeface="Arial" charset="0"/>
                </a:rPr>
                <a:t>niveau administratif)</a:t>
              </a:r>
              <a:endParaRPr lang="es-ES" sz="1600" dirty="0">
                <a:latin typeface="Arial" charset="0"/>
                <a:ea typeface="Times New Roman" pitchFamily="18" charset="0"/>
                <a:cs typeface="Arial" charset="0"/>
              </a:endParaRPr>
            </a:p>
          </p:txBody>
        </p:sp>
        <p:sp>
          <p:nvSpPr>
            <p:cNvPr id="61462" name="AutoShape 22"/>
            <p:cNvSpPr>
              <a:spLocks noChangeArrowheads="1"/>
            </p:cNvSpPr>
            <p:nvPr/>
          </p:nvSpPr>
          <p:spPr bwMode="auto">
            <a:xfrm>
              <a:off x="6141512" y="2099325"/>
              <a:ext cx="503144" cy="3417907"/>
            </a:xfrm>
            <a:prstGeom prst="upDownArrow">
              <a:avLst>
                <a:gd name="adj1" fmla="val 50000"/>
                <a:gd name="adj2" fmla="val 145861"/>
              </a:avLst>
            </a:prstGeom>
            <a:solidFill>
              <a:schemeClr val="accent6">
                <a:lumMod val="40000"/>
                <a:lumOff val="60000"/>
              </a:schemeClr>
            </a:solidFill>
            <a:ln w="9525">
              <a:solidFill>
                <a:schemeClr val="bg1"/>
              </a:solidFill>
              <a:miter lim="800000"/>
              <a:headEnd/>
              <a:tailEnd/>
            </a:ln>
            <a:effectLst/>
          </p:spPr>
          <p:txBody>
            <a:bodyPr vert="eaVert" lIns="55778" tIns="27889" rIns="55778" bIns="27889" anchor="ctr"/>
            <a:lstStyle/>
            <a:p>
              <a:pPr>
                <a:defRPr/>
              </a:pPr>
              <a:endParaRPr lang="en-US"/>
            </a:p>
          </p:txBody>
        </p:sp>
        <p:sp>
          <p:nvSpPr>
            <p:cNvPr id="20497" name="Text Box 16"/>
            <p:cNvSpPr txBox="1">
              <a:spLocks noChangeArrowheads="1"/>
            </p:cNvSpPr>
            <p:nvPr/>
          </p:nvSpPr>
          <p:spPr bwMode="auto">
            <a:xfrm>
              <a:off x="5286380" y="3999165"/>
              <a:ext cx="2673924" cy="466767"/>
            </a:xfrm>
            <a:prstGeom prst="rect">
              <a:avLst/>
            </a:prstGeom>
            <a:noFill/>
            <a:ln w="9525">
              <a:noFill/>
              <a:miter lim="800000"/>
              <a:headEnd/>
              <a:tailEnd/>
            </a:ln>
          </p:spPr>
          <p:txBody>
            <a:bodyPr/>
            <a:lstStyle/>
            <a:p>
              <a:pPr eaLnBrk="0" hangingPunct="0"/>
              <a:r>
                <a:rPr lang="es-ES" sz="1600" b="1" dirty="0">
                  <a:solidFill>
                    <a:srgbClr val="404040"/>
                  </a:solidFill>
                  <a:latin typeface="Arial" charset="0"/>
                  <a:ea typeface="Times New Roman" pitchFamily="18" charset="0"/>
                  <a:cs typeface="Arial" charset="0"/>
                </a:rPr>
                <a:t>Transversal </a:t>
              </a:r>
              <a:br>
                <a:rPr lang="es-ES" sz="1600" b="1" dirty="0">
                  <a:solidFill>
                    <a:srgbClr val="404040"/>
                  </a:solidFill>
                  <a:latin typeface="Arial" charset="0"/>
                  <a:ea typeface="Times New Roman" pitchFamily="18" charset="0"/>
                  <a:cs typeface="Arial" charset="0"/>
                </a:rPr>
              </a:br>
              <a:r>
                <a:rPr lang="es-ES" sz="1600" dirty="0">
                  <a:solidFill>
                    <a:srgbClr val="404040"/>
                  </a:solidFill>
                  <a:latin typeface="Arial" charset="0"/>
                  <a:ea typeface="Times New Roman" pitchFamily="18" charset="0"/>
                  <a:cs typeface="Arial" charset="0"/>
                </a:rPr>
                <a:t>(</a:t>
              </a:r>
              <a:r>
                <a:rPr lang="fr-FR" sz="1600" dirty="0">
                  <a:solidFill>
                    <a:srgbClr val="404040"/>
                  </a:solidFill>
                  <a:latin typeface="Arial" charset="0"/>
                  <a:ea typeface="Times New Roman" pitchFamily="18" charset="0"/>
                  <a:cs typeface="Arial" charset="0"/>
                </a:rPr>
                <a:t>groupes de population</a:t>
              </a:r>
              <a:r>
                <a:rPr lang="es-ES" sz="1600" dirty="0">
                  <a:solidFill>
                    <a:srgbClr val="404040"/>
                  </a:solidFill>
                  <a:latin typeface="Arial" charset="0"/>
                  <a:ea typeface="Times New Roman" pitchFamily="18" charset="0"/>
                  <a:cs typeface="Arial" charset="0"/>
                </a:rPr>
                <a:t>)</a:t>
              </a:r>
              <a:endParaRPr lang="es-ES" sz="1600" dirty="0">
                <a:latin typeface="Arial" charset="0"/>
                <a:ea typeface="Times New Roman" pitchFamily="18" charset="0"/>
                <a:cs typeface="Arial" charset="0"/>
              </a:endParaRPr>
            </a:p>
          </p:txBody>
        </p:sp>
        <p:sp>
          <p:nvSpPr>
            <p:cNvPr id="20499" name="Text Box 14"/>
            <p:cNvSpPr txBox="1">
              <a:spLocks noChangeArrowheads="1"/>
            </p:cNvSpPr>
            <p:nvPr/>
          </p:nvSpPr>
          <p:spPr bwMode="auto">
            <a:xfrm rot="16200000">
              <a:off x="5614289" y="2814125"/>
              <a:ext cx="1746053" cy="601698"/>
            </a:xfrm>
            <a:prstGeom prst="rect">
              <a:avLst/>
            </a:prstGeom>
            <a:noFill/>
            <a:ln w="9525">
              <a:noFill/>
              <a:miter lim="800000"/>
              <a:headEnd/>
              <a:tailEnd/>
            </a:ln>
          </p:spPr>
          <p:txBody>
            <a:bodyPr/>
            <a:lstStyle/>
            <a:p>
              <a:pPr eaLnBrk="0" hangingPunct="0">
                <a:tabLst>
                  <a:tab pos="1143000" algn="l"/>
                </a:tabLst>
              </a:pPr>
              <a:r>
                <a:rPr lang="es-ES" sz="1600" b="1" dirty="0">
                  <a:solidFill>
                    <a:srgbClr val="365F91"/>
                  </a:solidFill>
                  <a:latin typeface="Arial" charset="0"/>
                  <a:ea typeface="Times New Roman" pitchFamily="18" charset="0"/>
                  <a:cs typeface="Arial" charset="0"/>
                </a:rPr>
                <a:t>Longitudinal</a:t>
              </a:r>
              <a:endParaRPr lang="es-ES" sz="1600" dirty="0">
                <a:latin typeface="Arial" charset="0"/>
                <a:ea typeface="Times New Roman" pitchFamily="18" charset="0"/>
                <a:cs typeface="Arial" charset="0"/>
              </a:endParaRPr>
            </a:p>
            <a:p>
              <a:pPr eaLnBrk="0" hangingPunct="0">
                <a:tabLst>
                  <a:tab pos="1143000" algn="l"/>
                </a:tabLst>
              </a:pPr>
              <a:r>
                <a:rPr lang="es-ES" sz="1600" dirty="0">
                  <a:solidFill>
                    <a:srgbClr val="365F91"/>
                  </a:solidFill>
                  <a:latin typeface="Arial" charset="0"/>
                  <a:ea typeface="Times New Roman" pitchFamily="18" charset="0"/>
                  <a:cs typeface="Arial" charset="0"/>
                </a:rPr>
                <a:t>(</a:t>
              </a:r>
              <a:r>
                <a:rPr lang="fr-FR" sz="1600" dirty="0">
                  <a:solidFill>
                    <a:srgbClr val="365F91"/>
                  </a:solidFill>
                  <a:latin typeface="Arial" charset="0"/>
                  <a:ea typeface="Times New Roman" pitchFamily="18" charset="0"/>
                  <a:cs typeface="Arial" charset="0"/>
                </a:rPr>
                <a:t>cycle de vie</a:t>
              </a:r>
              <a:r>
                <a:rPr lang="es-ES" sz="1600" dirty="0">
                  <a:solidFill>
                    <a:srgbClr val="365F91"/>
                  </a:solidFill>
                  <a:latin typeface="Arial" charset="0"/>
                  <a:ea typeface="Times New Roman" pitchFamily="18" charset="0"/>
                  <a:cs typeface="Arial" charset="0"/>
                </a:rPr>
                <a:t>)</a:t>
              </a:r>
              <a:endParaRPr lang="es-ES" sz="1600" dirty="0">
                <a:latin typeface="Arial" charset="0"/>
                <a:ea typeface="Times New Roman" pitchFamily="18" charset="0"/>
                <a:cs typeface="Arial" charset="0"/>
              </a:endParaRPr>
            </a:p>
          </p:txBody>
        </p:sp>
      </p:grpSp>
      <p:sp>
        <p:nvSpPr>
          <p:cNvPr id="23" name="TextBox 22"/>
          <p:cNvSpPr txBox="1"/>
          <p:nvPr/>
        </p:nvSpPr>
        <p:spPr>
          <a:xfrm>
            <a:off x="450480" y="5707897"/>
            <a:ext cx="2828925" cy="215444"/>
          </a:xfrm>
          <a:prstGeom prst="rect">
            <a:avLst/>
          </a:prstGeom>
          <a:noFill/>
        </p:spPr>
        <p:txBody>
          <a:bodyPr wrap="square">
            <a:spAutoFit/>
          </a:bodyPr>
          <a:lstStyle/>
          <a:p>
            <a:pPr marL="171450" indent="-171450" eaLnBrk="0" hangingPunct="0">
              <a:defRPr/>
            </a:pPr>
            <a:r>
              <a:rPr lang="es-CL" sz="800" b="1" dirty="0" err="1"/>
              <a:t>Source</a:t>
            </a:r>
            <a:r>
              <a:rPr lang="es-CL" sz="800" b="1" dirty="0"/>
              <a:t>: </a:t>
            </a:r>
            <a:r>
              <a:rPr lang="es-CL" sz="800" dirty="0"/>
              <a:t>Cecchini et Martínez, 2011</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630"/>
            <a:ext cx="8229600" cy="1143000"/>
          </a:xfrm>
        </p:spPr>
        <p:txBody>
          <a:bodyPr/>
          <a:lstStyle/>
          <a:p>
            <a:r>
              <a:rPr lang="fr-FR" sz="2800" b="1" dirty="0">
                <a:solidFill>
                  <a:schemeClr val="accent2"/>
                </a:solidFill>
                <a:latin typeface="Arial" charset="0"/>
                <a:cs typeface="Arial" charset="0"/>
              </a:rPr>
              <a:t>Intensités possibles de l’</a:t>
            </a:r>
            <a:r>
              <a:rPr lang="fr-FR" sz="2800" b="1" dirty="0" err="1">
                <a:solidFill>
                  <a:schemeClr val="accent2"/>
                </a:solidFill>
                <a:latin typeface="Arial" charset="0"/>
                <a:cs typeface="Arial" charset="0"/>
              </a:rPr>
              <a:t>intersectorialité</a:t>
            </a:r>
            <a:r>
              <a:rPr lang="fr-FR" sz="2800" b="1" dirty="0">
                <a:solidFill>
                  <a:schemeClr val="accent2"/>
                </a:solidFill>
                <a:latin typeface="Arial" charset="0"/>
                <a:cs typeface="Arial" charset="0"/>
              </a:rPr>
              <a:t> dans les politiques publiques de protection sociale</a:t>
            </a:r>
          </a:p>
        </p:txBody>
      </p:sp>
      <p:sp>
        <p:nvSpPr>
          <p:cNvPr id="4" name="Rectangle 6"/>
          <p:cNvSpPr>
            <a:spLocks noChangeArrowheads="1"/>
          </p:cNvSpPr>
          <p:nvPr/>
        </p:nvSpPr>
        <p:spPr bwMode="auto">
          <a:xfrm>
            <a:off x="779492" y="5871338"/>
            <a:ext cx="9180513" cy="230832"/>
          </a:xfrm>
          <a:prstGeom prst="rect">
            <a:avLst/>
          </a:prstGeom>
          <a:noFill/>
          <a:ln w="9525">
            <a:noFill/>
            <a:miter lim="800000"/>
            <a:headEnd/>
            <a:tailEnd/>
          </a:ln>
        </p:spPr>
        <p:txBody>
          <a:bodyPr anchor="ctr">
            <a:spAutoFit/>
          </a:bodyPr>
          <a:lstStyle/>
          <a:p>
            <a:pPr algn="just"/>
            <a:r>
              <a:rPr lang="es-ES" sz="900" b="1" dirty="0" err="1">
                <a:latin typeface="Arial" charset="0"/>
                <a:ea typeface="Times New Roman" pitchFamily="18" charset="0"/>
                <a:cs typeface="Arial" charset="0"/>
              </a:rPr>
              <a:t>Source</a:t>
            </a:r>
            <a:r>
              <a:rPr lang="es-ES" sz="900" b="1" dirty="0">
                <a:latin typeface="Arial" charset="0"/>
                <a:ea typeface="Times New Roman" pitchFamily="18" charset="0"/>
                <a:cs typeface="Arial" charset="0"/>
              </a:rPr>
              <a:t>:</a:t>
            </a:r>
            <a:r>
              <a:rPr lang="es-ES" sz="900" dirty="0">
                <a:latin typeface="Arial" charset="0"/>
                <a:ea typeface="Times New Roman" pitchFamily="18" charset="0"/>
                <a:cs typeface="Arial" charset="0"/>
              </a:rPr>
              <a:t> </a:t>
            </a:r>
            <a:r>
              <a:rPr lang="es-ES" sz="900" dirty="0" err="1">
                <a:latin typeface="Arial" charset="0"/>
                <a:ea typeface="Times New Roman" pitchFamily="18" charset="0"/>
                <a:cs typeface="Arial" charset="0"/>
              </a:rPr>
              <a:t>Elaboration</a:t>
            </a:r>
            <a:r>
              <a:rPr lang="es-ES" sz="900" dirty="0">
                <a:latin typeface="Arial" charset="0"/>
                <a:ea typeface="Times New Roman" pitchFamily="18" charset="0"/>
                <a:cs typeface="Arial" charset="0"/>
              </a:rPr>
              <a:t> </a:t>
            </a:r>
            <a:r>
              <a:rPr lang="es-ES" sz="900" dirty="0" err="1">
                <a:latin typeface="Arial" charset="0"/>
                <a:ea typeface="Times New Roman" pitchFamily="18" charset="0"/>
                <a:cs typeface="Arial" charset="0"/>
              </a:rPr>
              <a:t>propre</a:t>
            </a:r>
            <a:r>
              <a:rPr lang="es-ES" sz="900" dirty="0">
                <a:latin typeface="Arial" charset="0"/>
                <a:ea typeface="Times New Roman" pitchFamily="18" charset="0"/>
                <a:cs typeface="Arial" charset="0"/>
              </a:rPr>
              <a:t>, sur  la base de </a:t>
            </a:r>
            <a:r>
              <a:rPr lang="es-ES" sz="900" dirty="0" err="1">
                <a:latin typeface="Arial" charset="0"/>
                <a:ea typeface="Times New Roman" pitchFamily="18" charset="0"/>
                <a:cs typeface="Arial" charset="0"/>
              </a:rPr>
              <a:t>Cunill</a:t>
            </a:r>
            <a:r>
              <a:rPr lang="es-ES" sz="900" dirty="0">
                <a:latin typeface="Arial" charset="0"/>
                <a:ea typeface="Times New Roman" pitchFamily="18" charset="0"/>
                <a:cs typeface="Arial" charset="0"/>
              </a:rPr>
              <a:t>-Grau, Repetto et Bronzo, en Cecchini, Filgueira, Martínez et Rossel (2015)</a:t>
            </a:r>
            <a:endParaRPr lang="es-ES" sz="900" dirty="0">
              <a:ea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9818347"/>
              </p:ext>
            </p:extLst>
          </p:nvPr>
        </p:nvGraphicFramePr>
        <p:xfrm>
          <a:off x="258792" y="1114245"/>
          <a:ext cx="8428008"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6523079" y="2018613"/>
            <a:ext cx="841042" cy="7418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 9"/>
          <p:cNvGrpSpPr/>
          <p:nvPr/>
        </p:nvGrpSpPr>
        <p:grpSpPr>
          <a:xfrm>
            <a:off x="7128316" y="1993213"/>
            <a:ext cx="1963928" cy="2187640"/>
            <a:chOff x="5216137" y="1567099"/>
            <a:chExt cx="1743200" cy="2187640"/>
          </a:xfrm>
        </p:grpSpPr>
        <p:sp>
          <p:nvSpPr>
            <p:cNvPr id="11" name="Rectangle 10"/>
            <p:cNvSpPr/>
            <p:nvPr/>
          </p:nvSpPr>
          <p:spPr>
            <a:xfrm>
              <a:off x="5452609" y="1713748"/>
              <a:ext cx="1506728" cy="20409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5216137" y="1567099"/>
              <a:ext cx="1743200" cy="20409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5362" tIns="0" rIns="0" bIns="0" numCol="1" spcCol="1270" anchor="t" anchorCtr="0">
              <a:noAutofit/>
            </a:bodyPr>
            <a:lstStyle/>
            <a:p>
              <a:pPr lvl="0" algn="l" defTabSz="533400">
                <a:lnSpc>
                  <a:spcPct val="90000"/>
                </a:lnSpc>
                <a:spcBef>
                  <a:spcPct val="0"/>
                </a:spcBef>
                <a:spcAft>
                  <a:spcPts val="200"/>
                </a:spcAft>
              </a:pPr>
              <a:r>
                <a:rPr lang="fr-FR" sz="1700" b="1" kern="1200" dirty="0"/>
                <a:t>Consolidation</a:t>
              </a:r>
            </a:p>
            <a:p>
              <a:pPr lvl="0" algn="l" defTabSz="533400">
                <a:lnSpc>
                  <a:spcPct val="90000"/>
                </a:lnSpc>
                <a:spcBef>
                  <a:spcPct val="0"/>
                </a:spcBef>
                <a:spcAft>
                  <a:spcPct val="35000"/>
                </a:spcAft>
              </a:pPr>
              <a:r>
                <a:rPr lang="fr-FR" sz="1700" dirty="0"/>
                <a:t>- </a:t>
              </a:r>
              <a:r>
                <a:rPr lang="fr-FR" sz="1200" dirty="0"/>
                <a:t>Plans, budgets et équipes multi-agences et multidisciplinaires</a:t>
              </a:r>
              <a:endParaRPr lang="fr-FR" sz="1200" kern="1200" dirty="0"/>
            </a:p>
          </p:txBody>
        </p:sp>
      </p:grpSp>
    </p:spTree>
    <p:extLst>
      <p:ext uri="{BB962C8B-B14F-4D97-AF65-F5344CB8AC3E}">
        <p14:creationId xmlns:p14="http://schemas.microsoft.com/office/powerpoint/2010/main" val="243959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0" y="137160"/>
            <a:ext cx="8930640" cy="1280478"/>
          </a:xfrm>
        </p:spPr>
        <p:txBody>
          <a:bodyPr/>
          <a:lstStyle/>
          <a:p>
            <a:r>
              <a:rPr lang="fr-FR" sz="2600" b="1" dirty="0">
                <a:solidFill>
                  <a:schemeClr val="accent2"/>
                </a:solidFill>
              </a:rPr>
              <a:t>La construction de systèmes de protection sociale inclusifs est essentielle pour la réalisation des droits  économiques, sociaux et culturels de la population</a:t>
            </a:r>
            <a:endParaRPr lang="fr-FR" sz="2600" b="1" dirty="0">
              <a:solidFill>
                <a:schemeClr val="accent2"/>
              </a:solidFill>
              <a:ea typeface="" pitchFamily="116" charset="-128"/>
            </a:endParaRPr>
          </a:p>
        </p:txBody>
      </p:sp>
      <p:sp>
        <p:nvSpPr>
          <p:cNvPr id="448515" name="Rectangle 3"/>
          <p:cNvSpPr>
            <a:spLocks noGrp="1" noChangeArrowheads="1"/>
          </p:cNvSpPr>
          <p:nvPr>
            <p:ph type="body" idx="1"/>
          </p:nvPr>
        </p:nvSpPr>
        <p:spPr>
          <a:xfrm>
            <a:off x="457200" y="1557668"/>
            <a:ext cx="8229600" cy="4525963"/>
          </a:xfrm>
        </p:spPr>
        <p:txBody>
          <a:bodyPr/>
          <a:lstStyle/>
          <a:p>
            <a:r>
              <a:rPr lang="fr-FR" sz="2400" dirty="0"/>
              <a:t>Il n’est pas perçu que, dans le court et moyen terme, le travail puisse être le mécanisme exclusif d’accès à la protection sociale</a:t>
            </a:r>
          </a:p>
          <a:p>
            <a:r>
              <a:rPr lang="fr-FR" sz="2400" dirty="0">
                <a:cs typeface="Arial" charset="0"/>
              </a:rPr>
              <a:t>Il est nécessaire une plus grande solidarité pour répondre aux besoins de la population tout a long du cycle de vie</a:t>
            </a:r>
          </a:p>
          <a:p>
            <a:r>
              <a:rPr lang="fr-FR" sz="2400" dirty="0">
                <a:cs typeface="Arial" charset="0"/>
              </a:rPr>
              <a:t>Nouvelles pressions en raison des changements démographiques, épidémiologiques, climatiques et sur la structure familiale</a:t>
            </a:r>
          </a:p>
          <a:p>
            <a:endParaRPr lang="fr-FR" sz="2400" dirty="0">
              <a:cs typeface="Arial" charset="0"/>
            </a:endParaRPr>
          </a:p>
          <a:p>
            <a:pPr algn="ctr">
              <a:buFontTx/>
              <a:buNone/>
            </a:pPr>
            <a:r>
              <a:rPr lang="fr-FR" sz="2400" b="1" i="1" dirty="0">
                <a:cs typeface="Arial" charset="0"/>
              </a:rPr>
              <a:t>Un nouveau contrat social est nécessaire afin de universaliser la protection sociale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75771" y="85956"/>
            <a:ext cx="8606971" cy="1143000"/>
          </a:xfrm>
        </p:spPr>
        <p:txBody>
          <a:bodyPr/>
          <a:lstStyle/>
          <a:p>
            <a:r>
              <a:rPr lang="fr-FR" sz="3200" b="1" dirty="0">
                <a:solidFill>
                  <a:schemeClr val="accent2"/>
                </a:solidFill>
              </a:rPr>
              <a:t>La protection sociale doit répondre aux droits, problèmes et risques inhérentes à chaque étape du cycle de vie</a:t>
            </a:r>
            <a:endParaRPr lang="fr-FR" sz="3200" b="1" dirty="0">
              <a:solidFill>
                <a:schemeClr val="accent2"/>
              </a:solidFill>
              <a:ea typeface="" pitchFamily="116" charset="-128"/>
            </a:endParaRPr>
          </a:p>
        </p:txBody>
      </p:sp>
      <p:sp>
        <p:nvSpPr>
          <p:cNvPr id="448515" name="Rectangle 3"/>
          <p:cNvSpPr>
            <a:spLocks noGrp="1" noChangeArrowheads="1"/>
          </p:cNvSpPr>
          <p:nvPr>
            <p:ph type="body" idx="1"/>
          </p:nvPr>
        </p:nvSpPr>
        <p:spPr>
          <a:xfrm>
            <a:off x="275770" y="1643742"/>
            <a:ext cx="8606971" cy="4525963"/>
          </a:xfrm>
        </p:spPr>
        <p:txBody>
          <a:bodyPr/>
          <a:lstStyle/>
          <a:p>
            <a:r>
              <a:rPr lang="fr-FR" sz="2200" dirty="0">
                <a:cs typeface="Arial" charset="0"/>
              </a:rPr>
              <a:t>L'offre sectorielle de politiques et de programmes de protection sociale est caractérisée par frontières institutionnelles solides </a:t>
            </a:r>
          </a:p>
          <a:p>
            <a:r>
              <a:rPr lang="fr-FR" sz="2200" dirty="0">
                <a:cs typeface="Arial" charset="0"/>
              </a:rPr>
              <a:t>Cependant, les gens ne se rapportent pas aux politiques                         sociales de manière fragmentée quand il s’agit de confronter                           des problèmes et des risques, et de profiter des opportunités                             existants pour le bien-être.  </a:t>
            </a:r>
          </a:p>
          <a:p>
            <a:r>
              <a:rPr lang="fr-FR" sz="2200" dirty="0">
                <a:cs typeface="Arial" charset="0"/>
              </a:rPr>
              <a:t>Les gens considèrent dans un temps et un espace spécifique l’ensemble de prestations qui sont disponibles dans différents domaines (par ex.  santé, sécurité sociale, éducation, etc.) et les utilisent comme un ensemble</a:t>
            </a:r>
          </a:p>
          <a:p>
            <a:pPr lvl="1"/>
            <a:r>
              <a:rPr lang="fr-FR" sz="1800" dirty="0">
                <a:cs typeface="Arial" charset="0"/>
              </a:rPr>
              <a:t>Les décisions ne se limitent pas à l’action de l’État, mais incluent aussi les ressources disponibles dans la famille et le marché </a:t>
            </a:r>
          </a:p>
        </p:txBody>
      </p:sp>
      <p:sp>
        <p:nvSpPr>
          <p:cNvPr id="4" name="Rectangle 6"/>
          <p:cNvSpPr>
            <a:spLocks noChangeArrowheads="1"/>
          </p:cNvSpPr>
          <p:nvPr/>
        </p:nvSpPr>
        <p:spPr bwMode="auto">
          <a:xfrm>
            <a:off x="-36513" y="6654552"/>
            <a:ext cx="9180513" cy="230832"/>
          </a:xfrm>
          <a:prstGeom prst="rect">
            <a:avLst/>
          </a:prstGeom>
          <a:noFill/>
          <a:ln w="9525">
            <a:noFill/>
            <a:miter lim="800000"/>
            <a:headEnd/>
            <a:tailEnd/>
          </a:ln>
        </p:spPr>
        <p:txBody>
          <a:bodyPr anchor="ctr">
            <a:spAutoFit/>
          </a:bodyPr>
          <a:lstStyle/>
          <a:p>
            <a:pPr algn="just"/>
            <a:r>
              <a:rPr lang="es-ES" sz="900" b="1" dirty="0" err="1">
                <a:latin typeface="Arial" charset="0"/>
                <a:ea typeface="Times New Roman" pitchFamily="18" charset="0"/>
                <a:cs typeface="Arial" charset="0"/>
              </a:rPr>
              <a:t>Source</a:t>
            </a:r>
            <a:r>
              <a:rPr lang="es-ES" sz="900" b="1" dirty="0">
                <a:latin typeface="Arial" charset="0"/>
                <a:ea typeface="Times New Roman" pitchFamily="18" charset="0"/>
                <a:cs typeface="Arial" charset="0"/>
              </a:rPr>
              <a:t>: </a:t>
            </a:r>
            <a:r>
              <a:rPr lang="es-ES" sz="900" dirty="0">
                <a:latin typeface="Arial" charset="0"/>
                <a:ea typeface="Times New Roman" pitchFamily="18" charset="0"/>
                <a:cs typeface="Arial" charset="0"/>
              </a:rPr>
              <a:t>Cecchini, Filgueira, Martínez et  Rossel (2015)</a:t>
            </a:r>
            <a:endParaRPr lang="es-ES" sz="900" dirty="0">
              <a:ea typeface="Times New Roman" pitchFamily="18" charset="0"/>
            </a:endParaRPr>
          </a:p>
        </p:txBody>
      </p:sp>
      <p:pic>
        <p:nvPicPr>
          <p:cNvPr id="5" name="Picture 4"/>
          <p:cNvPicPr>
            <a:picLocks noChangeAspect="1" noChangeArrowheads="1"/>
          </p:cNvPicPr>
          <p:nvPr/>
        </p:nvPicPr>
        <p:blipFill>
          <a:blip r:embed="rId3" cstate="print"/>
          <a:srcRect/>
          <a:stretch>
            <a:fillRect/>
          </a:stretch>
        </p:blipFill>
        <p:spPr bwMode="auto">
          <a:xfrm>
            <a:off x="7754587" y="2133701"/>
            <a:ext cx="1128154" cy="16603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2061"/>
            <a:ext cx="7772400" cy="1470025"/>
          </a:xfrm>
        </p:spPr>
        <p:txBody>
          <a:bodyPr/>
          <a:lstStyle/>
          <a:p>
            <a:r>
              <a:rPr lang="fr-FR" sz="3600" b="1" dirty="0"/>
              <a:t>Plutôt que d’adopter un “discours des droits” générique, il est nécessaire de définir la signification et les implications de l’approche des droits dans la protection sociale.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 y="85956"/>
            <a:ext cx="9144000" cy="1143000"/>
          </a:xfrm>
        </p:spPr>
        <p:txBody>
          <a:bodyPr/>
          <a:lstStyle/>
          <a:p>
            <a:r>
              <a:rPr lang="fr-FR" sz="3000" b="1" dirty="0">
                <a:solidFill>
                  <a:schemeClr val="accent2"/>
                </a:solidFill>
                <a:latin typeface="Arial" charset="0"/>
                <a:cs typeface="Arial" charset="0"/>
              </a:rPr>
              <a:t>La pauvreté ne se réfère pas seulement á la condition socioéconomique, mais aussi á l’absence de la titularité des droits</a:t>
            </a:r>
          </a:p>
        </p:txBody>
      </p:sp>
      <p:sp>
        <p:nvSpPr>
          <p:cNvPr id="3" name="Content Placeholder 2"/>
          <p:cNvSpPr>
            <a:spLocks noGrp="1"/>
          </p:cNvSpPr>
          <p:nvPr>
            <p:ph idx="1"/>
          </p:nvPr>
        </p:nvSpPr>
        <p:spPr>
          <a:xfrm>
            <a:off x="-58056" y="1671145"/>
            <a:ext cx="9144000" cy="5454019"/>
          </a:xfrm>
        </p:spPr>
        <p:txBody>
          <a:bodyPr/>
          <a:lstStyle/>
          <a:p>
            <a:r>
              <a:rPr lang="fr-FR" sz="2050" dirty="0"/>
              <a:t>La pleine titularité des droits économiques et sociaux signifie que tous sont inclus dans la dynamique du développement et jouissent du bien-être,  ce qui implique une appartenance effective à la société (“</a:t>
            </a:r>
            <a:r>
              <a:rPr lang="fr-FR" sz="2050" b="1" dirty="0"/>
              <a:t>citoyenneté sociale</a:t>
            </a:r>
            <a:r>
              <a:rPr lang="fr-FR" sz="2050" dirty="0"/>
              <a:t>”)  (Marshall, 1950) </a:t>
            </a:r>
          </a:p>
          <a:p>
            <a:r>
              <a:rPr lang="fr-FR" sz="2050" dirty="0"/>
              <a:t>La logique derrière les droits de l’homme à l'éducation, à la santé ou au travail est éminemment </a:t>
            </a:r>
            <a:r>
              <a:rPr lang="fr-FR" sz="2050" b="1" dirty="0"/>
              <a:t>égalitaire</a:t>
            </a:r>
            <a:r>
              <a:rPr lang="fr-FR" sz="2050" dirty="0"/>
              <a:t> (Bobbio, 1996)</a:t>
            </a:r>
          </a:p>
          <a:p>
            <a:r>
              <a:rPr lang="fr-FR" sz="2050" dirty="0"/>
              <a:t>L’action délibérée de l’</a:t>
            </a:r>
            <a:r>
              <a:rPr lang="fr-FR" sz="2050" b="1" dirty="0"/>
              <a:t>État</a:t>
            </a:r>
            <a:r>
              <a:rPr lang="fr-FR" sz="2050" dirty="0"/>
              <a:t> freine les inégalités socioéconomiques qui privent d’une réelle appartenance à la société (CEPALC, 2006 et 2007)</a:t>
            </a:r>
          </a:p>
          <a:p>
            <a:pPr lvl="1"/>
            <a:r>
              <a:rPr lang="fr-FR" sz="2050" dirty="0"/>
              <a:t>Être socialement protégé est la conséquence d’un droit  fondamental d’appartenance à la société, c’est-à-dire, de participation et d’inclusion (CEPALC, 2006)</a:t>
            </a:r>
          </a:p>
          <a:p>
            <a:r>
              <a:rPr lang="fr-FR" sz="2050" dirty="0"/>
              <a:t>L’approche des droits est le </a:t>
            </a:r>
            <a:r>
              <a:rPr lang="fr-FR" sz="2050" b="1" dirty="0"/>
              <a:t>fondement éthique </a:t>
            </a:r>
            <a:r>
              <a:rPr lang="fr-FR" sz="2050" dirty="0"/>
              <a:t>des politiques de développement</a:t>
            </a:r>
          </a:p>
          <a:p>
            <a:pPr>
              <a:buNone/>
            </a:pPr>
            <a:endParaRPr lang="es-CL"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160338"/>
            <a:ext cx="8524875" cy="1143000"/>
          </a:xfrm>
        </p:spPr>
        <p:txBody>
          <a:bodyPr/>
          <a:lstStyle/>
          <a:p>
            <a:r>
              <a:rPr lang="fr-FR" sz="3200" b="1" dirty="0">
                <a:solidFill>
                  <a:schemeClr val="accent2"/>
                </a:solidFill>
                <a:latin typeface="+mn-lt"/>
                <a:ea typeface="+mn-ea"/>
                <a:cs typeface="+mn-cs"/>
              </a:rPr>
              <a:t>Pourquoi adopter une approche des droits  dans la protection sociale</a:t>
            </a:r>
            <a:br>
              <a:rPr lang="es-ES" sz="3600" dirty="0"/>
            </a:br>
            <a:r>
              <a:rPr lang="es-ES" sz="3600" b="1" dirty="0"/>
              <a:t> </a:t>
            </a:r>
            <a:endParaRPr lang="es-CL" sz="3600" b="1" dirty="0"/>
          </a:p>
        </p:txBody>
      </p:sp>
      <p:sp>
        <p:nvSpPr>
          <p:cNvPr id="3" name="Content Placeholder 2"/>
          <p:cNvSpPr>
            <a:spLocks noGrp="1"/>
          </p:cNvSpPr>
          <p:nvPr>
            <p:ph idx="1"/>
          </p:nvPr>
        </p:nvSpPr>
        <p:spPr>
          <a:xfrm>
            <a:off x="457200" y="1591294"/>
            <a:ext cx="8229600" cy="4714257"/>
          </a:xfrm>
        </p:spPr>
        <p:txBody>
          <a:bodyPr/>
          <a:lstStyle/>
          <a:p>
            <a:r>
              <a:rPr lang="fr-FR" dirty="0"/>
              <a:t>Engagements juridiques</a:t>
            </a:r>
          </a:p>
          <a:p>
            <a:pPr lvl="1"/>
            <a:r>
              <a:rPr lang="fr-FR" dirty="0"/>
              <a:t>Nationaux et internationaux</a:t>
            </a:r>
          </a:p>
          <a:p>
            <a:r>
              <a:rPr lang="fr-FR" dirty="0"/>
              <a:t>Valeur éthique</a:t>
            </a:r>
          </a:p>
          <a:p>
            <a:r>
              <a:rPr lang="fr-FR" dirty="0"/>
              <a:t>Perspective différente</a:t>
            </a:r>
          </a:p>
          <a:p>
            <a:pPr lvl="1"/>
            <a:r>
              <a:rPr lang="fr-FR" dirty="0"/>
              <a:t>Des bénéficiaires aux citoyens titulaires de droits exigibles (destinataires, utilisateurs, participants)</a:t>
            </a:r>
          </a:p>
          <a:p>
            <a:r>
              <a:rPr lang="fr-FR" dirty="0"/>
              <a:t>Valeur instrumentale</a:t>
            </a:r>
          </a:p>
          <a:p>
            <a:endParaRPr lang="es-CL" dirty="0"/>
          </a:p>
        </p:txBody>
      </p:sp>
    </p:spTree>
    <p:extLst>
      <p:ext uri="{BB962C8B-B14F-4D97-AF65-F5344CB8AC3E}">
        <p14:creationId xmlns:p14="http://schemas.microsoft.com/office/powerpoint/2010/main" val="109943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2963"/>
            <a:ext cx="9886950" cy="1143000"/>
          </a:xfrm>
        </p:spPr>
        <p:txBody>
          <a:bodyPr/>
          <a:lstStyle/>
          <a:p>
            <a:r>
              <a:rPr lang="fr-FR" sz="3500" b="1" dirty="0">
                <a:solidFill>
                  <a:schemeClr val="accent2"/>
                </a:solidFill>
                <a:cs typeface="Arial" charset="0"/>
              </a:rPr>
              <a:t>Mandats juridiques internationaux</a:t>
            </a:r>
          </a:p>
        </p:txBody>
      </p:sp>
      <p:sp>
        <p:nvSpPr>
          <p:cNvPr id="3" name="Content Placeholder 2"/>
          <p:cNvSpPr>
            <a:spLocks noGrp="1"/>
          </p:cNvSpPr>
          <p:nvPr>
            <p:ph idx="1"/>
          </p:nvPr>
        </p:nvSpPr>
        <p:spPr>
          <a:xfrm>
            <a:off x="93344" y="922145"/>
            <a:ext cx="9020175" cy="5038726"/>
          </a:xfrm>
        </p:spPr>
        <p:txBody>
          <a:bodyPr/>
          <a:lstStyle/>
          <a:p>
            <a:r>
              <a:rPr lang="fr-FR" sz="2600" dirty="0"/>
              <a:t>Déclaration universelle des droits de l’homme (1948)</a:t>
            </a:r>
          </a:p>
          <a:p>
            <a:r>
              <a:rPr lang="fr-FR" sz="2600" dirty="0"/>
              <a:t>Convention 102 concernant la sécurité sociale, OIT (1952) </a:t>
            </a:r>
            <a:r>
              <a:rPr lang="fr-FR" sz="2400" b="1" dirty="0"/>
              <a:t>[ratifiée par 10 pays d’Amérique latine et les Caraïbes]</a:t>
            </a:r>
            <a:endParaRPr lang="fr-FR" sz="2800" b="1" dirty="0"/>
          </a:p>
          <a:p>
            <a:r>
              <a:rPr lang="fr-FR" sz="2600" dirty="0"/>
              <a:t>Pacte international relatif aux droits économiques, sociaux et culturels (1966) </a:t>
            </a:r>
            <a:r>
              <a:rPr lang="fr-FR" sz="2400" b="1" dirty="0"/>
              <a:t>[29 pays, incl. Haïti]</a:t>
            </a:r>
          </a:p>
          <a:p>
            <a:r>
              <a:rPr lang="fr-FR" sz="2600" dirty="0"/>
              <a:t>Protocole de San Salvador (1988) </a:t>
            </a:r>
            <a:r>
              <a:rPr lang="fr-FR" sz="2400" b="1" dirty="0"/>
              <a:t>[16 pays]</a:t>
            </a:r>
            <a:endParaRPr lang="fr-FR" sz="2400" dirty="0"/>
          </a:p>
          <a:p>
            <a:r>
              <a:rPr lang="fr-FR" sz="2600" dirty="0"/>
              <a:t>Conventions: CEDAW - Femme (1979), Droits des Enfants (1989) </a:t>
            </a:r>
            <a:r>
              <a:rPr lang="fr-FR" sz="2400" b="1" dirty="0"/>
              <a:t>[33 pays, incl. Haïti]</a:t>
            </a:r>
            <a:r>
              <a:rPr lang="fr-FR" sz="2400" dirty="0"/>
              <a:t>, </a:t>
            </a:r>
            <a:r>
              <a:rPr lang="fr-FR" sz="2600" dirty="0"/>
              <a:t>Migrants (1990) </a:t>
            </a:r>
            <a:r>
              <a:rPr lang="fr-FR" sz="2400" b="1" dirty="0"/>
              <a:t>[17 pays, incl. Haïti]</a:t>
            </a:r>
            <a:r>
              <a:rPr lang="fr-FR" sz="2800" dirty="0"/>
              <a:t>, </a:t>
            </a:r>
            <a:r>
              <a:rPr lang="fr-FR" sz="2600" dirty="0"/>
              <a:t>Personnes handicapées (2006) </a:t>
            </a:r>
            <a:r>
              <a:rPr lang="fr-FR" sz="2400" b="1" dirty="0"/>
              <a:t>[30 pays, incl. Haïti]</a:t>
            </a:r>
            <a:endParaRPr lang="fr-FR" sz="2400" dirty="0"/>
          </a:p>
          <a:p>
            <a:r>
              <a:rPr lang="fr-FR" sz="2600" dirty="0"/>
              <a:t>Déclaration des Nations Unies sur les droits des peuples autochtones (2007)</a:t>
            </a:r>
          </a:p>
          <a:p>
            <a:endParaRPr lang="es-ES" sz="2800" dirty="0"/>
          </a:p>
          <a:p>
            <a:endParaRPr lang="es-ES" sz="2800" dirty="0"/>
          </a:p>
          <a:p>
            <a:endParaRPr lang="es-CL" sz="2800" dirty="0"/>
          </a:p>
        </p:txBody>
      </p:sp>
    </p:spTree>
    <p:extLst>
      <p:ext uri="{BB962C8B-B14F-4D97-AF65-F5344CB8AC3E}">
        <p14:creationId xmlns:p14="http://schemas.microsoft.com/office/powerpoint/2010/main" val="202305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1438" y="187325"/>
            <a:ext cx="8964612" cy="1081088"/>
          </a:xfrm>
        </p:spPr>
        <p:txBody>
          <a:bodyPr/>
          <a:lstStyle/>
          <a:p>
            <a:r>
              <a:rPr lang="fr-FR" sz="3500" b="1" dirty="0">
                <a:solidFill>
                  <a:schemeClr val="accent2"/>
                </a:solidFill>
                <a:cs typeface="Arial" charset="0"/>
              </a:rPr>
              <a:t>La protection sociale comme un droit en Amérique latine et les Caraïbes</a:t>
            </a:r>
          </a:p>
        </p:txBody>
      </p:sp>
      <p:sp>
        <p:nvSpPr>
          <p:cNvPr id="8195" name="Rectangle 3"/>
          <p:cNvSpPr>
            <a:spLocks noGrp="1" noChangeArrowheads="1"/>
          </p:cNvSpPr>
          <p:nvPr>
            <p:ph idx="1"/>
          </p:nvPr>
        </p:nvSpPr>
        <p:spPr>
          <a:xfrm>
            <a:off x="179388" y="1412875"/>
            <a:ext cx="8785225" cy="4824413"/>
          </a:xfrm>
        </p:spPr>
        <p:txBody>
          <a:bodyPr/>
          <a:lstStyle/>
          <a:p>
            <a:pPr fontAlgn="base">
              <a:spcAft>
                <a:spcPct val="0"/>
              </a:spcAft>
            </a:pPr>
            <a:r>
              <a:rPr lang="fr-FR" sz="2400" dirty="0"/>
              <a:t>Progrès dans la reconnaissance légale et constitutionnelle des droits sociaux</a:t>
            </a:r>
          </a:p>
          <a:p>
            <a:pPr lvl="1" fontAlgn="base">
              <a:spcAft>
                <a:spcPct val="0"/>
              </a:spcAft>
              <a:buFont typeface="Calibri" panose="020F0502020204030204" pitchFamily="34" charset="0"/>
              <a:buChar char="⁻"/>
            </a:pPr>
            <a:r>
              <a:rPr lang="fr-FR" sz="2200" dirty="0"/>
              <a:t>Ex. Constitution du Brésil (1988) et  de la Colombie (1991)</a:t>
            </a:r>
          </a:p>
          <a:p>
            <a:pPr marL="342900" lvl="1" indent="-342900" fontAlgn="base">
              <a:spcAft>
                <a:spcPct val="0"/>
              </a:spcAft>
              <a:buFont typeface="Arial" pitchFamily="34" charset="0"/>
              <a:buChar char="•"/>
            </a:pPr>
            <a:r>
              <a:rPr lang="fr-FR" sz="2400" dirty="0"/>
              <a:t>Discours et approche de droits</a:t>
            </a:r>
          </a:p>
          <a:p>
            <a:pPr marL="342900" lvl="1" indent="-342900" fontAlgn="base">
              <a:spcAft>
                <a:spcPct val="0"/>
              </a:spcAft>
              <a:buFont typeface="Arial" pitchFamily="34" charset="0"/>
              <a:buChar char="•"/>
            </a:pPr>
            <a:r>
              <a:rPr lang="fr-FR" sz="2400" dirty="0"/>
              <a:t>Mais cela ne s’est pas forcément traduit par une expression formelle des garanties sociales dans la protection sociale</a:t>
            </a:r>
          </a:p>
          <a:p>
            <a:pPr lvl="1">
              <a:buFont typeface="Calibri" pitchFamily="34" charset="0"/>
              <a:buChar char="–"/>
            </a:pPr>
            <a:r>
              <a:rPr lang="fr-FR" sz="2200" dirty="0"/>
              <a:t>Garanties sociales: mécanismes spécifiques qu’un gouvernement installe pour réaliser un droit et implique des obligations immédiates (garantir l’accès, la qualité, le financement, la surveillance et mécanismes de compensation)  </a:t>
            </a:r>
            <a:r>
              <a:rPr lang="es-CL" sz="2200" dirty="0"/>
              <a:t>(Gacitúa-</a:t>
            </a:r>
            <a:r>
              <a:rPr lang="es-CL" sz="2200" dirty="0" err="1"/>
              <a:t>Marió</a:t>
            </a:r>
            <a:r>
              <a:rPr lang="es-CL" sz="2200" dirty="0"/>
              <a:t>, Norton et </a:t>
            </a:r>
            <a:r>
              <a:rPr lang="es-CL" sz="2200" dirty="0" err="1"/>
              <a:t>Georgieva</a:t>
            </a:r>
            <a:r>
              <a:rPr lang="es-CL" sz="2200" dirty="0"/>
              <a:t>, 2009)</a:t>
            </a:r>
          </a:p>
          <a:p>
            <a:pPr lvl="1">
              <a:buFont typeface="Calibri" pitchFamily="34" charset="0"/>
              <a:buChar char="–"/>
            </a:pPr>
            <a:endParaRPr lang="es-CL" sz="2200" dirty="0"/>
          </a:p>
          <a:p>
            <a:pPr marL="0" indent="0">
              <a:buNone/>
            </a:pPr>
            <a:r>
              <a:rPr lang="fr-FR" dirty="0"/>
              <a:t> </a:t>
            </a:r>
          </a:p>
        </p:txBody>
      </p:sp>
      <p:sp>
        <p:nvSpPr>
          <p:cNvPr id="4" name="TextBox 3"/>
          <p:cNvSpPr txBox="1"/>
          <p:nvPr/>
        </p:nvSpPr>
        <p:spPr>
          <a:xfrm>
            <a:off x="0" y="6597650"/>
            <a:ext cx="9144000" cy="246063"/>
          </a:xfrm>
          <a:prstGeom prst="rect">
            <a:avLst/>
          </a:prstGeom>
          <a:noFill/>
        </p:spPr>
        <p:txBody>
          <a:bodyPr>
            <a:spAutoFit/>
          </a:bodyPr>
          <a:lstStyle/>
          <a:p>
            <a:pPr algn="l">
              <a:defRPr/>
            </a:pPr>
            <a:r>
              <a:rPr lang="es-CL" sz="1000" b="1" dirty="0" err="1">
                <a:latin typeface="+mj-lt"/>
                <a:cs typeface="+mn-cs"/>
              </a:rPr>
              <a:t>Source</a:t>
            </a:r>
            <a:r>
              <a:rPr lang="es-CL" sz="1000" b="1" dirty="0">
                <a:latin typeface="+mj-lt"/>
                <a:cs typeface="+mn-cs"/>
              </a:rPr>
              <a:t>:</a:t>
            </a:r>
            <a:r>
              <a:rPr lang="es-CL" sz="1000" dirty="0">
                <a:latin typeface="+mj-lt"/>
                <a:cs typeface="+mn-cs"/>
              </a:rPr>
              <a:t> Cecchini et Martínez, 2011; Cecchini et Rico, 2015</a:t>
            </a:r>
            <a:endParaRPr lang="en-US" sz="1000" dirty="0">
              <a:latin typeface="+mj-lt"/>
              <a:cs typeface="+mn-cs"/>
            </a:endParaRPr>
          </a:p>
        </p:txBody>
      </p:sp>
    </p:spTree>
    <p:extLst>
      <p:ext uri="{BB962C8B-B14F-4D97-AF65-F5344CB8AC3E}">
        <p14:creationId xmlns:p14="http://schemas.microsoft.com/office/powerpoint/2010/main" val="29084151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58737"/>
            <a:ext cx="8648700" cy="1143000"/>
          </a:xfrm>
        </p:spPr>
        <p:txBody>
          <a:bodyPr/>
          <a:lstStyle/>
          <a:p>
            <a:r>
              <a:rPr lang="fr-FR" sz="3200" b="1" dirty="0">
                <a:solidFill>
                  <a:schemeClr val="accent2"/>
                </a:solidFill>
                <a:cs typeface="Arial" charset="0"/>
              </a:rPr>
              <a:t>Approche fondée sur les droits et garanties sociales en Amérique latine et les Caraïbes (2015)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2103211"/>
              </p:ext>
            </p:extLst>
          </p:nvPr>
        </p:nvGraphicFramePr>
        <p:xfrm>
          <a:off x="76200" y="936000"/>
          <a:ext cx="9020175" cy="4974191"/>
        </p:xfrm>
        <a:graphic>
          <a:graphicData uri="http://schemas.openxmlformats.org/drawingml/2006/table">
            <a:tbl>
              <a:tblPr/>
              <a:tblGrid>
                <a:gridCol w="2468358">
                  <a:extLst>
                    <a:ext uri="{9D8B030D-6E8A-4147-A177-3AD203B41FA5}">
                      <a16:colId xmlns:a16="http://schemas.microsoft.com/office/drawing/2014/main" val="20000"/>
                    </a:ext>
                  </a:extLst>
                </a:gridCol>
                <a:gridCol w="2590251">
                  <a:extLst>
                    <a:ext uri="{9D8B030D-6E8A-4147-A177-3AD203B41FA5}">
                      <a16:colId xmlns:a16="http://schemas.microsoft.com/office/drawing/2014/main" val="20001"/>
                    </a:ext>
                  </a:extLst>
                </a:gridCol>
                <a:gridCol w="1980783">
                  <a:extLst>
                    <a:ext uri="{9D8B030D-6E8A-4147-A177-3AD203B41FA5}">
                      <a16:colId xmlns:a16="http://schemas.microsoft.com/office/drawing/2014/main" val="20002"/>
                    </a:ext>
                  </a:extLst>
                </a:gridCol>
                <a:gridCol w="1980783">
                  <a:extLst>
                    <a:ext uri="{9D8B030D-6E8A-4147-A177-3AD203B41FA5}">
                      <a16:colId xmlns:a16="http://schemas.microsoft.com/office/drawing/2014/main" val="20003"/>
                    </a:ext>
                  </a:extLst>
                </a:gridCol>
              </a:tblGrid>
              <a:tr h="554161">
                <a:tc>
                  <a:txBody>
                    <a:bodyPr/>
                    <a:lstStyle/>
                    <a:p>
                      <a:pPr marL="0" marR="0" algn="ctr">
                        <a:lnSpc>
                          <a:spcPct val="115000"/>
                        </a:lnSpc>
                        <a:spcBef>
                          <a:spcPts val="0"/>
                        </a:spcBef>
                        <a:spcAft>
                          <a:spcPts val="400"/>
                        </a:spcAft>
                      </a:pPr>
                      <a:r>
                        <a:rPr lang="fr-FR" sz="1200" b="1">
                          <a:latin typeface="Arial" panose="020B0604020202020204" pitchFamily="34" charset="0"/>
                          <a:ea typeface="Calibri"/>
                          <a:cs typeface="Arial" panose="020B0604020202020204" pitchFamily="34" charset="0"/>
                        </a:rPr>
                        <a:t>Pays</a:t>
                      </a:r>
                      <a:endParaRPr lang="fr-FR" sz="1200" dirty="0">
                        <a:latin typeface="Arial" panose="020B0604020202020204" pitchFamily="34" charset="0"/>
                        <a:ea typeface="Calibri"/>
                        <a:cs typeface="Arial" panose="020B0604020202020204" pitchFamily="34" charset="0"/>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fr-FR" sz="1150" b="1" kern="1200" noProof="0" dirty="0">
                          <a:solidFill>
                            <a:schemeClr val="tx1"/>
                          </a:solidFill>
                          <a:latin typeface="Arial"/>
                          <a:ea typeface="Times New Roman"/>
                          <a:cs typeface="Times New Roman"/>
                        </a:rPr>
                        <a:t>Reconnaissance constitutionnelle des droits sociaux</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400"/>
                        </a:spcAft>
                      </a:pPr>
                      <a:r>
                        <a:rPr lang="fr-FR" sz="1100" b="1" dirty="0">
                          <a:latin typeface="Arial"/>
                          <a:ea typeface="Calibri"/>
                          <a:cs typeface="Times New Roman"/>
                        </a:rPr>
                        <a:t>Approche fondée sur les droits dans la protection sociale</a:t>
                      </a:r>
                      <a:endParaRPr lang="fr-FR" sz="1100" dirty="0">
                        <a:latin typeface="Calibri"/>
                        <a:ea typeface="Calibri"/>
                        <a:cs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400"/>
                        </a:spcAft>
                      </a:pPr>
                      <a:r>
                        <a:rPr lang="fr-FR" sz="1200" b="1" dirty="0">
                          <a:latin typeface="Arial"/>
                          <a:ea typeface="Calibri"/>
                          <a:cs typeface="Times New Roman"/>
                        </a:rPr>
                        <a:t>¿Exemples de garanties explicites?</a:t>
                      </a:r>
                      <a:r>
                        <a:rPr lang="fr-FR" sz="1200" dirty="0">
                          <a:latin typeface="Arial"/>
                          <a:ea typeface="Calibri"/>
                          <a:cs typeface="Times New Roman"/>
                        </a:rPr>
                        <a:t> </a:t>
                      </a:r>
                      <a:endParaRPr lang="fr-FR" sz="1200" dirty="0">
                        <a:latin typeface="Calibri"/>
                        <a:ea typeface="Calibri"/>
                        <a:cs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2392">
                <a:tc>
                  <a:txBody>
                    <a:bodyPr/>
                    <a:lstStyle/>
                    <a:p>
                      <a:pPr marL="0" marR="0" algn="just">
                        <a:spcBef>
                          <a:spcPts val="0"/>
                        </a:spcBef>
                        <a:spcAft>
                          <a:spcPts val="0"/>
                        </a:spcAft>
                        <a:tabLst>
                          <a:tab pos="2743200" algn="ctr"/>
                          <a:tab pos="5486400" algn="r"/>
                        </a:tabLst>
                      </a:pPr>
                      <a:r>
                        <a:rPr lang="fr-FR" sz="1200" b="0" noProof="0" dirty="0">
                          <a:solidFill>
                            <a:schemeClr val="tx1"/>
                          </a:solidFill>
                          <a:latin typeface="Arial" panose="020B0604020202020204" pitchFamily="34" charset="0"/>
                          <a:ea typeface="Times New Roman"/>
                          <a:cs typeface="Arial" panose="020B0604020202020204" pitchFamily="34" charset="0"/>
                        </a:rPr>
                        <a:t>Argentine</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400"/>
                        </a:spcAft>
                        <a:tabLst>
                          <a:tab pos="2743200" algn="ctr"/>
                          <a:tab pos="5486400" algn="r"/>
                        </a:tabLst>
                      </a:pPr>
                      <a:r>
                        <a:rPr lang="fr-FR" sz="1200" kern="1200" noProof="0" dirty="0">
                          <a:solidFill>
                            <a:schemeClr val="tx1"/>
                          </a:solidFill>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338">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Bolivie (Etat Plurinational de)</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400"/>
                        </a:spcAft>
                        <a:tabLst>
                          <a:tab pos="2743200" algn="ctr"/>
                          <a:tab pos="5486400" algn="r"/>
                        </a:tabLst>
                      </a:pPr>
                      <a:r>
                        <a:rPr lang="fr-FR" sz="1200" kern="1200" noProof="0" dirty="0">
                          <a:solidFill>
                            <a:schemeClr val="tx1"/>
                          </a:solidFill>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392">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Brésil</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400"/>
                        </a:spcAft>
                        <a:tabLst>
                          <a:tab pos="2743200" algn="ctr"/>
                          <a:tab pos="5486400" algn="r"/>
                        </a:tabLst>
                      </a:pPr>
                      <a:r>
                        <a:rPr lang="fr-FR" sz="1200" kern="1200" noProof="0" dirty="0">
                          <a:solidFill>
                            <a:schemeClr val="tx1"/>
                          </a:solidFill>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Chili</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392">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Colombie</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Costa Rica</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Cuba</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Equateur</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El Salvador</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Guatemala</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400"/>
                        </a:spcAft>
                        <a:tabLst>
                          <a:tab pos="2743200" algn="ctr"/>
                          <a:tab pos="5486400" algn="r"/>
                        </a:tabLst>
                      </a:pPr>
                      <a:r>
                        <a:rPr lang="fr-FR" sz="1200" kern="1200" noProof="0" dirty="0">
                          <a:solidFill>
                            <a:schemeClr val="tx1"/>
                          </a:solidFill>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9674">
                <a:tc>
                  <a:txBody>
                    <a:bodyPr/>
                    <a:lstStyle/>
                    <a:p>
                      <a:pPr marL="0" marR="0" algn="just">
                        <a:spcBef>
                          <a:spcPts val="0"/>
                        </a:spcBef>
                        <a:spcAft>
                          <a:spcPts val="0"/>
                        </a:spcAft>
                        <a:tabLst>
                          <a:tab pos="2743200" algn="ctr"/>
                          <a:tab pos="5486400" algn="r"/>
                        </a:tabLst>
                      </a:pPr>
                      <a:r>
                        <a:rPr lang="fr-FR" sz="1200" b="0" noProof="0" dirty="0">
                          <a:latin typeface="Arial" panose="020B0604020202020204" pitchFamily="34" charset="0"/>
                          <a:ea typeface="Times New Roman"/>
                          <a:cs typeface="Arial" panose="020B0604020202020204" pitchFamily="34" charset="0"/>
                        </a:rPr>
                        <a:t>Haïti</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9674">
                <a:tc>
                  <a:txBody>
                    <a:bodyPr/>
                    <a:lstStyle/>
                    <a:p>
                      <a:pPr marL="0" marR="0" algn="just">
                        <a:spcBef>
                          <a:spcPts val="0"/>
                        </a:spcBef>
                        <a:spcAft>
                          <a:spcPts val="0"/>
                        </a:spcAft>
                        <a:tabLst>
                          <a:tab pos="2743200" algn="ctr"/>
                          <a:tab pos="5486400" algn="r"/>
                        </a:tabLst>
                      </a:pPr>
                      <a:r>
                        <a:rPr lang="fr-FR" sz="1200" b="0" noProof="0" dirty="0">
                          <a:latin typeface="Arial" panose="020B0604020202020204" pitchFamily="34" charset="0"/>
                          <a:ea typeface="Times New Roman"/>
                          <a:cs typeface="Arial" panose="020B0604020202020204" pitchFamily="34" charset="0"/>
                        </a:rPr>
                        <a:t>Honduras</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9674">
                <a:tc>
                  <a:txBody>
                    <a:bodyPr/>
                    <a:lstStyle/>
                    <a:p>
                      <a:pPr marL="0" marR="0" algn="just">
                        <a:spcBef>
                          <a:spcPts val="0"/>
                        </a:spcBef>
                        <a:spcAft>
                          <a:spcPts val="0"/>
                        </a:spcAft>
                        <a:tabLst>
                          <a:tab pos="2743200" algn="ctr"/>
                          <a:tab pos="5486400" algn="r"/>
                        </a:tabLst>
                      </a:pPr>
                      <a:r>
                        <a:rPr lang="fr-FR" sz="1200" b="0" noProof="0" dirty="0">
                          <a:latin typeface="Arial" panose="020B0604020202020204" pitchFamily="34" charset="0"/>
                          <a:ea typeface="Times New Roman"/>
                          <a:cs typeface="Arial" panose="020B0604020202020204" pitchFamily="34" charset="0"/>
                        </a:rPr>
                        <a:t>Mexique </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defRPr/>
                      </a:pPr>
                      <a:r>
                        <a:rPr lang="fr-FR" sz="1200" kern="1200" noProof="0">
                          <a:solidFill>
                            <a:schemeClr val="tx1"/>
                          </a:solidFill>
                          <a:latin typeface="Arial"/>
                          <a:ea typeface="Times New Roman"/>
                          <a:cs typeface="Times New Roman"/>
                        </a:rPr>
                        <a:t>Oui</a:t>
                      </a:r>
                      <a:r>
                        <a:rPr lang="fr-FR" sz="1200">
                          <a:latin typeface="Arial"/>
                          <a:ea typeface="Calibri"/>
                          <a:cs typeface="Times New Roman"/>
                        </a:rPr>
                        <a:t> </a:t>
                      </a:r>
                      <a:endParaRPr lang="fr-FR" sz="1200" dirty="0">
                        <a:latin typeface="Calibri"/>
                        <a:ea typeface="Calibri"/>
                        <a:cs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9674">
                <a:tc>
                  <a:txBody>
                    <a:bodyPr/>
                    <a:lstStyle/>
                    <a:p>
                      <a:pPr marL="0" marR="0" algn="just">
                        <a:spcBef>
                          <a:spcPts val="0"/>
                        </a:spcBef>
                        <a:spcAft>
                          <a:spcPts val="0"/>
                        </a:spcAft>
                        <a:tabLst>
                          <a:tab pos="2743200" algn="ctr"/>
                          <a:tab pos="5486400" algn="r"/>
                        </a:tabLst>
                      </a:pPr>
                      <a:r>
                        <a:rPr lang="fr-FR" sz="1200" noProof="0" dirty="0">
                          <a:solidFill>
                            <a:schemeClr val="tx1"/>
                          </a:solidFill>
                          <a:latin typeface="Arial" panose="020B0604020202020204" pitchFamily="34" charset="0"/>
                          <a:ea typeface="Times New Roman"/>
                          <a:cs typeface="Arial" panose="020B0604020202020204" pitchFamily="34" charset="0"/>
                        </a:rPr>
                        <a:t>Nicaragua</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Panama</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9674">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Paraguay</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3739">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Pérou</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400"/>
                        </a:spcAft>
                        <a:tabLst>
                          <a:tab pos="2743200" algn="ctr"/>
                          <a:tab pos="5486400" algn="r"/>
                        </a:tabLst>
                      </a:pPr>
                      <a:r>
                        <a:rPr lang="fr-FR" sz="1200" kern="1200" noProof="0" dirty="0">
                          <a:solidFill>
                            <a:schemeClr val="tx1"/>
                          </a:solidFill>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9674">
                <a:tc>
                  <a:txBody>
                    <a:bodyPr/>
                    <a:lstStyle/>
                    <a:p>
                      <a:pPr marL="0" marR="0" algn="just">
                        <a:spcBef>
                          <a:spcPts val="0"/>
                        </a:spcBef>
                        <a:spcAft>
                          <a:spcPts val="0"/>
                        </a:spcAft>
                        <a:tabLst>
                          <a:tab pos="2743200" algn="ctr"/>
                          <a:tab pos="5486400" algn="r"/>
                        </a:tabLst>
                      </a:pPr>
                      <a:r>
                        <a:rPr lang="fr-FR" sz="1200" noProof="0" dirty="0">
                          <a:solidFill>
                            <a:schemeClr val="tx1"/>
                          </a:solidFill>
                          <a:latin typeface="Arial" panose="020B0604020202020204" pitchFamily="34" charset="0"/>
                          <a:ea typeface="Times New Roman"/>
                          <a:cs typeface="Arial" panose="020B0604020202020204" pitchFamily="34" charset="0"/>
                        </a:rPr>
                        <a:t>République dominicaine</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2392">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Uruguay</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400"/>
                        </a:spcAft>
                        <a:tabLst>
                          <a:tab pos="2743200" algn="ctr"/>
                          <a:tab pos="5486400" algn="r"/>
                        </a:tabLst>
                      </a:pPr>
                      <a:r>
                        <a:rPr lang="fr-FR" sz="1200" kern="1200" noProof="0" dirty="0">
                          <a:solidFill>
                            <a:schemeClr val="tx1"/>
                          </a:solidFill>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6605">
                <a:tc>
                  <a:txBody>
                    <a:bodyPr/>
                    <a:lstStyle/>
                    <a:p>
                      <a:pPr marL="0" marR="0" algn="just">
                        <a:spcBef>
                          <a:spcPts val="0"/>
                        </a:spcBef>
                        <a:spcAft>
                          <a:spcPts val="0"/>
                        </a:spcAft>
                        <a:tabLst>
                          <a:tab pos="2743200" algn="ctr"/>
                          <a:tab pos="5486400" algn="r"/>
                        </a:tabLst>
                      </a:pPr>
                      <a:r>
                        <a:rPr lang="fr-FR" sz="1200" noProof="0" dirty="0">
                          <a:latin typeface="Arial" panose="020B0604020202020204" pitchFamily="34" charset="0"/>
                          <a:ea typeface="Times New Roman"/>
                          <a:cs typeface="Arial" panose="020B0604020202020204" pitchFamily="34" charset="0"/>
                        </a:rPr>
                        <a:t>Venezuela (</a:t>
                      </a:r>
                      <a:r>
                        <a:rPr lang="fr-FR" sz="1200" noProof="0" dirty="0" err="1">
                          <a:latin typeface="Arial" panose="020B0604020202020204" pitchFamily="34" charset="0"/>
                          <a:ea typeface="Times New Roman"/>
                          <a:cs typeface="Arial" panose="020B0604020202020204" pitchFamily="34" charset="0"/>
                        </a:rPr>
                        <a:t>Rep</a:t>
                      </a:r>
                      <a:r>
                        <a:rPr lang="fr-FR" sz="1200" noProof="0" dirty="0">
                          <a:latin typeface="Arial" panose="020B0604020202020204" pitchFamily="34" charset="0"/>
                          <a:ea typeface="Times New Roman"/>
                          <a:cs typeface="Arial" panose="020B0604020202020204" pitchFamily="34" charset="0"/>
                        </a:rPr>
                        <a:t>. Bolivarienne du)</a:t>
                      </a: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400"/>
                        </a:spcAft>
                        <a:buClrTx/>
                        <a:buSzTx/>
                        <a:buFontTx/>
                        <a:buNone/>
                        <a:tabLst>
                          <a:tab pos="2743200" algn="ctr"/>
                          <a:tab pos="5486400" algn="r"/>
                        </a:tabLst>
                        <a:defRPr/>
                      </a:pPr>
                      <a:r>
                        <a:rPr kumimoji="0" lang="fr-FR" sz="1200" b="0" i="0" u="none" strike="noStrike" kern="1200" cap="none" spc="0" normalizeH="0" baseline="0" noProof="0" dirty="0">
                          <a:ln>
                            <a:noFill/>
                          </a:ln>
                          <a:solidFill>
                            <a:prstClr val="black"/>
                          </a:solidFill>
                          <a:effectLst/>
                          <a:uLnTx/>
                          <a:uFillTx/>
                          <a:latin typeface="Arial"/>
                          <a:ea typeface="Times New Roman"/>
                          <a:cs typeface="Times New Roman"/>
                        </a:rPr>
                        <a:t>Oui</a:t>
                      </a: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fr-FR" sz="1200" dirty="0">
                        <a:latin typeface="Calibri"/>
                        <a:ea typeface="Times New Roman"/>
                      </a:endParaRPr>
                    </a:p>
                  </a:txBody>
                  <a:tcPr marL="65970" marR="65970" marT="61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6" name="TextBox 5"/>
          <p:cNvSpPr txBox="1"/>
          <p:nvPr/>
        </p:nvSpPr>
        <p:spPr>
          <a:xfrm>
            <a:off x="1514474" y="5953125"/>
            <a:ext cx="6353176" cy="276999"/>
          </a:xfrm>
          <a:prstGeom prst="rect">
            <a:avLst/>
          </a:prstGeom>
          <a:noFill/>
        </p:spPr>
        <p:txBody>
          <a:bodyPr wrap="square">
            <a:spAutoFit/>
          </a:bodyPr>
          <a:lstStyle/>
          <a:p>
            <a:pPr>
              <a:defRPr/>
            </a:pPr>
            <a:r>
              <a:rPr lang="es-CL" sz="1200" b="1" dirty="0" err="1">
                <a:latin typeface="+mj-lt"/>
                <a:cs typeface="+mn-cs"/>
              </a:rPr>
              <a:t>Source</a:t>
            </a:r>
            <a:r>
              <a:rPr lang="es-CL" sz="1200" b="1" dirty="0">
                <a:latin typeface="+mj-lt"/>
                <a:cs typeface="+mn-cs"/>
              </a:rPr>
              <a:t>:</a:t>
            </a:r>
            <a:r>
              <a:rPr lang="es-CL" sz="1200" dirty="0">
                <a:latin typeface="+mj-lt"/>
                <a:cs typeface="+mn-cs"/>
              </a:rPr>
              <a:t> </a:t>
            </a:r>
            <a:r>
              <a:rPr lang="es-ES" sz="1200" dirty="0">
                <a:latin typeface="+mj-lt"/>
              </a:rPr>
              <a:t>Cecchini et Rico (2015).</a:t>
            </a:r>
            <a:endParaRPr lang="en-US" sz="1200" dirty="0">
              <a:latin typeface="+mj-lt"/>
              <a:cs typeface="+mn-cs"/>
            </a:endParaRPr>
          </a:p>
        </p:txBody>
      </p:sp>
    </p:spTree>
    <p:extLst>
      <p:ext uri="{BB962C8B-B14F-4D97-AF65-F5344CB8AC3E}">
        <p14:creationId xmlns:p14="http://schemas.microsoft.com/office/powerpoint/2010/main" val="250724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idx="1"/>
          </p:nvPr>
        </p:nvSpPr>
        <p:spPr bwMode="auto">
          <a:xfrm>
            <a:off x="163740" y="1330166"/>
            <a:ext cx="7437210" cy="5259090"/>
          </a:xfrm>
          <a:noFill/>
          <a:ln>
            <a:miter lim="800000"/>
            <a:headEnd/>
            <a:tailEnd/>
          </a:ln>
        </p:spPr>
        <p:txBody>
          <a:bodyPr vert="horz" wrap="square" lIns="91440" tIns="45720" rIns="91440" bIns="45720" numCol="1" anchor="t" anchorCtr="0" compatLnSpc="1">
            <a:prstTxWarp prst="textNoShape">
              <a:avLst/>
            </a:prstTxWarp>
          </a:bodyPr>
          <a:lstStyle/>
          <a:p>
            <a:pPr marL="173038" indent="-173038" algn="just">
              <a:spcBef>
                <a:spcPct val="0"/>
              </a:spcBef>
              <a:buSzPct val="100000"/>
            </a:pPr>
            <a:r>
              <a:rPr lang="fr-FR" sz="2400" dirty="0"/>
              <a:t>Chancelier de l’Allemagne</a:t>
            </a:r>
            <a:r>
              <a:rPr lang="fr-FR" dirty="0"/>
              <a:t> </a:t>
            </a:r>
          </a:p>
          <a:p>
            <a:pPr marL="173038" indent="-173038" algn="just">
              <a:spcBef>
                <a:spcPct val="0"/>
              </a:spcBef>
              <a:buSzPct val="100000"/>
            </a:pPr>
            <a:r>
              <a:rPr lang="fr-FR" sz="2400" dirty="0"/>
              <a:t>Entre 1883 et 1889, il promut des lois qui établirent   l’assurance maladie, assurance contre les accidents du travail et le système obligatoire de retraite pour les travailleurs</a:t>
            </a:r>
          </a:p>
          <a:p>
            <a:pPr marL="173038" indent="-173038" algn="just">
              <a:spcBef>
                <a:spcPct val="0"/>
              </a:spcBef>
              <a:buSzPct val="100000"/>
              <a:buFont typeface="Arial" pitchFamily="34" charset="0"/>
              <a:buChar char="•"/>
            </a:pPr>
            <a:r>
              <a:rPr lang="fr-FR" sz="2400" dirty="0"/>
              <a:t>Modèle contributif obligatoire, financé par les contributions des travailleurs et de leurs employeurs, ainsi que par l’État</a:t>
            </a:r>
          </a:p>
          <a:p>
            <a:pPr marL="173038" indent="-173038" algn="just">
              <a:spcBef>
                <a:spcPct val="0"/>
              </a:spcBef>
              <a:buSzPct val="100000"/>
            </a:pPr>
            <a:r>
              <a:rPr lang="fr-FR" sz="2400" dirty="0"/>
              <a:t>Motivations : promouvoir le bien-être des travailleurs – afin de faire fonctionner l’économie allemande avec le maximum d’efficacité– et d’éviter les demandes socialistes plus radicales</a:t>
            </a:r>
          </a:p>
        </p:txBody>
      </p:sp>
      <p:sp>
        <p:nvSpPr>
          <p:cNvPr id="76803" name="Rectangle 6"/>
          <p:cNvSpPr>
            <a:spLocks noGrp="1" noChangeArrowheads="1"/>
          </p:cNvSpPr>
          <p:nvPr>
            <p:ph type="title"/>
          </p:nvPr>
        </p:nvSpPr>
        <p:spPr bwMode="auto">
          <a:xfrm>
            <a:off x="0" y="260648"/>
            <a:ext cx="9144000" cy="733425"/>
          </a:xfrm>
          <a:noFill/>
          <a:ln>
            <a:miter lim="800000"/>
            <a:headEnd/>
            <a:tailEnd/>
          </a:ln>
        </p:spPr>
        <p:txBody>
          <a:bodyPr vert="horz" wrap="square" lIns="91440" tIns="45720" rIns="91440" bIns="45720" numCol="1" anchor="ctr" anchorCtr="0" compatLnSpc="1">
            <a:prstTxWarp prst="textNoShape">
              <a:avLst/>
            </a:prstTxWarp>
          </a:bodyPr>
          <a:lstStyle/>
          <a:p>
            <a:r>
              <a:rPr lang="fr-FR" sz="3500" b="1" dirty="0">
                <a:solidFill>
                  <a:schemeClr val="accent2"/>
                </a:solidFill>
                <a:cs typeface="Arial" charset="0"/>
              </a:rPr>
              <a:t>Deux références historiques en matière de sécurité sociale:</a:t>
            </a:r>
            <a:r>
              <a:rPr lang="es-CL" sz="3500" b="1" dirty="0">
                <a:solidFill>
                  <a:schemeClr val="accent2"/>
                </a:solidFill>
                <a:cs typeface="Arial" charset="0"/>
              </a:rPr>
              <a:t> Otto </a:t>
            </a:r>
            <a:r>
              <a:rPr lang="es-CL" sz="3500" b="1" dirty="0" err="1">
                <a:solidFill>
                  <a:schemeClr val="accent2"/>
                </a:solidFill>
                <a:cs typeface="Arial" charset="0"/>
              </a:rPr>
              <a:t>Von</a:t>
            </a:r>
            <a:r>
              <a:rPr lang="es-CL" sz="3500" b="1" dirty="0">
                <a:solidFill>
                  <a:schemeClr val="accent2"/>
                </a:solidFill>
                <a:cs typeface="Arial" charset="0"/>
              </a:rPr>
              <a:t> Bismark (1815-1898)</a:t>
            </a:r>
            <a:endParaRPr lang="es-ES" sz="3500" b="1" dirty="0">
              <a:solidFill>
                <a:schemeClr val="accent2"/>
              </a:solidFill>
              <a:cs typeface="Arial" charset="0"/>
            </a:endParaRPr>
          </a:p>
        </p:txBody>
      </p:sp>
      <p:pic>
        <p:nvPicPr>
          <p:cNvPr id="3" name="Picture 2">
            <a:extLst>
              <a:ext uri="{FF2B5EF4-FFF2-40B4-BE49-F238E27FC236}">
                <a16:creationId xmlns:a16="http://schemas.microsoft.com/office/drawing/2014/main" id="{07997600-194D-4B2F-9C6F-04017D10836F}"/>
              </a:ext>
            </a:extLst>
          </p:cNvPr>
          <p:cNvPicPr>
            <a:picLocks noChangeAspect="1"/>
          </p:cNvPicPr>
          <p:nvPr/>
        </p:nvPicPr>
        <p:blipFill>
          <a:blip r:embed="rId3"/>
          <a:stretch>
            <a:fillRect/>
          </a:stretch>
        </p:blipFill>
        <p:spPr>
          <a:xfrm>
            <a:off x="7715249" y="1471586"/>
            <a:ext cx="1295401" cy="1567018"/>
          </a:xfrm>
          <a:prstGeom prst="rect">
            <a:avLst/>
          </a:prstGeom>
        </p:spPr>
      </p:pic>
    </p:spTree>
    <p:extLst>
      <p:ext uri="{BB962C8B-B14F-4D97-AF65-F5344CB8AC3E}">
        <p14:creationId xmlns:p14="http://schemas.microsoft.com/office/powerpoint/2010/main" val="265075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13"/>
            <a:ext cx="8229600" cy="1143000"/>
          </a:xfrm>
        </p:spPr>
        <p:txBody>
          <a:bodyPr/>
          <a:lstStyle/>
          <a:p>
            <a:r>
              <a:rPr lang="fr-FR" sz="3200" b="1" dirty="0">
                <a:solidFill>
                  <a:schemeClr val="accent2"/>
                </a:solidFill>
                <a:cs typeface="Arial" charset="0"/>
              </a:rPr>
              <a:t>Éléments de l’approche des droits à prendre en considération dans les politiques publiques</a:t>
            </a:r>
          </a:p>
        </p:txBody>
      </p:sp>
      <p:sp>
        <p:nvSpPr>
          <p:cNvPr id="3" name="Content Placeholder 2"/>
          <p:cNvSpPr>
            <a:spLocks noGrp="1"/>
          </p:cNvSpPr>
          <p:nvPr>
            <p:ph idx="1"/>
          </p:nvPr>
        </p:nvSpPr>
        <p:spPr>
          <a:xfrm>
            <a:off x="232229" y="1435272"/>
            <a:ext cx="8665028" cy="4248150"/>
          </a:xfrm>
        </p:spPr>
        <p:txBody>
          <a:bodyPr/>
          <a:lstStyle/>
          <a:p>
            <a:r>
              <a:rPr lang="fr-FR" sz="2400" dirty="0"/>
              <a:t>Égalité et non-discrimination</a:t>
            </a:r>
          </a:p>
          <a:p>
            <a:r>
              <a:rPr lang="fr-FR" sz="2400" dirty="0"/>
              <a:t>Progressivité et  non-régression/ recul</a:t>
            </a:r>
          </a:p>
          <a:p>
            <a:r>
              <a:rPr lang="fr-FR" sz="2400" dirty="0"/>
              <a:t>Utilisation au maximum les ressources disponibles</a:t>
            </a:r>
          </a:p>
          <a:p>
            <a:r>
              <a:rPr lang="fr-FR" sz="2400" dirty="0"/>
              <a:t>Intégralité</a:t>
            </a:r>
          </a:p>
          <a:p>
            <a:r>
              <a:rPr lang="fr-FR" sz="2400" dirty="0"/>
              <a:t>Cadre institutionnel</a:t>
            </a:r>
          </a:p>
          <a:p>
            <a:r>
              <a:rPr lang="fr-FR" sz="2400" dirty="0"/>
              <a:t>Participation</a:t>
            </a:r>
          </a:p>
          <a:p>
            <a:r>
              <a:rPr lang="fr-FR" sz="2400" dirty="0"/>
              <a:t>Transparence et accès à l’information</a:t>
            </a:r>
          </a:p>
          <a:p>
            <a:r>
              <a:rPr lang="fr-FR" sz="2400" dirty="0"/>
              <a:t>Reddition de comptes (responsabilité)</a:t>
            </a:r>
          </a:p>
          <a:p>
            <a:endParaRPr lang="fr-FR" sz="1800" dirty="0"/>
          </a:p>
          <a:p>
            <a:pPr algn="ctr">
              <a:buNone/>
            </a:pPr>
            <a:r>
              <a:rPr lang="fr-FR" sz="2400" dirty="0"/>
              <a:t>Le contenu exact des politiques n’est pas prescrite.</a:t>
            </a:r>
          </a:p>
        </p:txBody>
      </p:sp>
    </p:spTree>
    <p:extLst>
      <p:ext uri="{BB962C8B-B14F-4D97-AF65-F5344CB8AC3E}">
        <p14:creationId xmlns:p14="http://schemas.microsoft.com/office/powerpoint/2010/main" val="220880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947" y="144465"/>
            <a:ext cx="9886950" cy="1143000"/>
          </a:xfrm>
        </p:spPr>
        <p:txBody>
          <a:bodyPr/>
          <a:lstStyle/>
          <a:p>
            <a:r>
              <a:rPr lang="fr-FR" sz="3200" b="1" dirty="0">
                <a:solidFill>
                  <a:schemeClr val="accent2"/>
                </a:solidFill>
                <a:cs typeface="Arial" charset="0"/>
              </a:rPr>
              <a:t>De la rhétorique à la pratique</a:t>
            </a:r>
            <a:r>
              <a:rPr lang="es-ES" sz="3200" b="1" dirty="0">
                <a:solidFill>
                  <a:schemeClr val="accent2"/>
                </a:solidFill>
                <a:cs typeface="Arial" charset="0"/>
              </a:rPr>
              <a:t>(1)</a:t>
            </a:r>
            <a:endParaRPr lang="es-CL" sz="3200" b="1" dirty="0">
              <a:solidFill>
                <a:schemeClr val="accent2"/>
              </a:solidFill>
              <a:cs typeface="Arial" charset="0"/>
            </a:endParaRPr>
          </a:p>
        </p:txBody>
      </p:sp>
      <p:sp>
        <p:nvSpPr>
          <p:cNvPr id="3" name="Content Placeholder 2"/>
          <p:cNvSpPr>
            <a:spLocks noGrp="1"/>
          </p:cNvSpPr>
          <p:nvPr>
            <p:ph idx="1"/>
          </p:nvPr>
        </p:nvSpPr>
        <p:spPr>
          <a:xfrm>
            <a:off x="1" y="916831"/>
            <a:ext cx="9020174" cy="4248150"/>
          </a:xfrm>
        </p:spPr>
        <p:txBody>
          <a:bodyPr/>
          <a:lstStyle/>
          <a:p>
            <a:r>
              <a:rPr lang="fr-FR" sz="2600" b="1" dirty="0"/>
              <a:t>Universalité et inclusion des groupes défavorisés </a:t>
            </a:r>
          </a:p>
          <a:p>
            <a:pPr lvl="1"/>
            <a:r>
              <a:rPr lang="fr-FR" sz="2000" dirty="0"/>
              <a:t>Système Unique de Santé, Brésil; Garanties Explicites de Santé, Chili</a:t>
            </a:r>
          </a:p>
          <a:p>
            <a:pPr lvl="1"/>
            <a:r>
              <a:rPr lang="fr-FR" sz="2000" dirty="0" err="1"/>
              <a:t>Asignación</a:t>
            </a:r>
            <a:r>
              <a:rPr lang="fr-FR" sz="2000" dirty="0"/>
              <a:t> Universal </a:t>
            </a:r>
            <a:r>
              <a:rPr lang="fr-FR" sz="2000" dirty="0" err="1"/>
              <a:t>por</a:t>
            </a:r>
            <a:r>
              <a:rPr lang="fr-FR" sz="2000" dirty="0"/>
              <a:t> </a:t>
            </a:r>
            <a:r>
              <a:rPr lang="fr-FR" sz="2000" dirty="0" err="1"/>
              <a:t>Hijo</a:t>
            </a:r>
            <a:r>
              <a:rPr lang="fr-FR" sz="2000" dirty="0"/>
              <a:t>, Argentine; Renta </a:t>
            </a:r>
            <a:r>
              <a:rPr lang="fr-FR" sz="2000" dirty="0" err="1"/>
              <a:t>Dignidad</a:t>
            </a:r>
            <a:r>
              <a:rPr lang="fr-FR" sz="2000" dirty="0"/>
              <a:t>, Bolivia; </a:t>
            </a:r>
            <a:r>
              <a:rPr lang="fr-FR" sz="2000" dirty="0" err="1"/>
              <a:t>Pensión</a:t>
            </a:r>
            <a:r>
              <a:rPr lang="fr-FR" sz="2000" dirty="0"/>
              <a:t> </a:t>
            </a:r>
            <a:r>
              <a:rPr lang="fr-FR" sz="2000" dirty="0" err="1"/>
              <a:t>alimentaria</a:t>
            </a:r>
            <a:r>
              <a:rPr lang="fr-FR" sz="2000" dirty="0"/>
              <a:t>, Ville de Mexico </a:t>
            </a:r>
          </a:p>
          <a:p>
            <a:pPr lvl="1"/>
            <a:r>
              <a:rPr lang="fr-FR" sz="2000" dirty="0"/>
              <a:t>Quotas pour l’accès à l’éducation technique, professionnelle et universitaire pour les adolescents et jeunes des familles à  faibles revenus, autochtones et d’ascendance africaine, Brésil</a:t>
            </a:r>
          </a:p>
          <a:p>
            <a:r>
              <a:rPr lang="fr-FR" sz="2600" b="1" dirty="0"/>
              <a:t>Stratégies intégrées de l’assistance sociale</a:t>
            </a:r>
          </a:p>
          <a:p>
            <a:pPr lvl="1"/>
            <a:r>
              <a:rPr lang="fr-FR" sz="2000" dirty="0"/>
              <a:t>Chile </a:t>
            </a:r>
            <a:r>
              <a:rPr lang="fr-FR" sz="2000" dirty="0" err="1"/>
              <a:t>Solidario</a:t>
            </a:r>
            <a:r>
              <a:rPr lang="fr-FR" sz="2000" dirty="0"/>
              <a:t>; </a:t>
            </a:r>
            <a:r>
              <a:rPr lang="fr-FR" sz="2000" i="1" dirty="0"/>
              <a:t>Brasil Sem </a:t>
            </a:r>
            <a:r>
              <a:rPr lang="fr-FR" sz="2000" i="1" dirty="0" err="1"/>
              <a:t>Miséria</a:t>
            </a:r>
            <a:endParaRPr lang="fr-FR" sz="2000" i="1" dirty="0"/>
          </a:p>
          <a:p>
            <a:r>
              <a:rPr lang="fr-FR" sz="2600" b="1" dirty="0"/>
              <a:t>Consolidation d’un cadre légaux et institutionnel approprié</a:t>
            </a:r>
          </a:p>
          <a:p>
            <a:pPr lvl="1"/>
            <a:r>
              <a:rPr lang="fr-FR" sz="2000" dirty="0"/>
              <a:t>Brésil, Constitution 1988  et Loi Organique d’Assistance Sociale 1993</a:t>
            </a:r>
          </a:p>
          <a:p>
            <a:pPr lvl="1"/>
            <a:r>
              <a:rPr lang="fr-FR" sz="2000" dirty="0"/>
              <a:t>Mexique,  Loi générale de développement social 2004</a:t>
            </a:r>
          </a:p>
          <a:p>
            <a:pPr lvl="1"/>
            <a:r>
              <a:rPr lang="fr-FR" sz="2000" dirty="0"/>
              <a:t>El Salvador, Loi de développement et de protection sociale 2014</a:t>
            </a:r>
          </a:p>
          <a:p>
            <a:endParaRPr lang="es-CL" sz="2800" dirty="0"/>
          </a:p>
        </p:txBody>
      </p:sp>
    </p:spTree>
    <p:extLst>
      <p:ext uri="{BB962C8B-B14F-4D97-AF65-F5344CB8AC3E}">
        <p14:creationId xmlns:p14="http://schemas.microsoft.com/office/powerpoint/2010/main" val="201447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207963"/>
            <a:ext cx="9886950" cy="1143000"/>
          </a:xfrm>
        </p:spPr>
        <p:txBody>
          <a:bodyPr/>
          <a:lstStyle/>
          <a:p>
            <a:r>
              <a:rPr lang="fr-FR" sz="3200" b="1" dirty="0">
                <a:solidFill>
                  <a:schemeClr val="accent2"/>
                </a:solidFill>
                <a:cs typeface="Arial" charset="0"/>
              </a:rPr>
              <a:t>De la rhétorique à la pratique </a:t>
            </a:r>
            <a:r>
              <a:rPr lang="es-ES" sz="3200" b="1" dirty="0">
                <a:solidFill>
                  <a:schemeClr val="accent2"/>
                </a:solidFill>
                <a:cs typeface="Arial" charset="0"/>
              </a:rPr>
              <a:t>(2)</a:t>
            </a:r>
            <a:endParaRPr lang="es-CL" sz="3200" b="1" dirty="0">
              <a:solidFill>
                <a:schemeClr val="accent2"/>
              </a:solidFill>
              <a:cs typeface="Arial" charset="0"/>
            </a:endParaRPr>
          </a:p>
        </p:txBody>
      </p:sp>
      <p:sp>
        <p:nvSpPr>
          <p:cNvPr id="3" name="Content Placeholder 2"/>
          <p:cNvSpPr>
            <a:spLocks noGrp="1"/>
          </p:cNvSpPr>
          <p:nvPr>
            <p:ph idx="1"/>
          </p:nvPr>
        </p:nvSpPr>
        <p:spPr>
          <a:xfrm>
            <a:off x="0" y="1106347"/>
            <a:ext cx="8955314" cy="4248150"/>
          </a:xfrm>
        </p:spPr>
        <p:txBody>
          <a:bodyPr/>
          <a:lstStyle/>
          <a:p>
            <a:r>
              <a:rPr lang="fr-FR" sz="2800" b="1" dirty="0"/>
              <a:t>Participation</a:t>
            </a:r>
          </a:p>
          <a:p>
            <a:pPr lvl="1"/>
            <a:r>
              <a:rPr lang="fr-FR" sz="2400" dirty="0"/>
              <a:t>Brésil: Conseils d’assistance sociale; Conseils et Conférences de santé; Conseils et Conférences de l’enfance et de l’adolescence; Conseils et Conférences d’éducation </a:t>
            </a:r>
          </a:p>
          <a:p>
            <a:r>
              <a:rPr lang="fr-FR" sz="2800" b="1" dirty="0"/>
              <a:t>Transparence et  accès à la information</a:t>
            </a:r>
          </a:p>
          <a:p>
            <a:pPr lvl="1"/>
            <a:r>
              <a:rPr lang="fr-FR" sz="2400" dirty="0"/>
              <a:t>Lignes téléphoniques pour l’information  sur le programme de transfert conditionnel, Mexique</a:t>
            </a:r>
          </a:p>
          <a:p>
            <a:r>
              <a:rPr lang="fr-FR" sz="2800" b="1" dirty="0"/>
              <a:t>Reddition de comptes</a:t>
            </a:r>
          </a:p>
          <a:p>
            <a:pPr lvl="1"/>
            <a:r>
              <a:rPr lang="fr-FR" sz="2400" dirty="0"/>
              <a:t>Système de service citoyen, Mexique</a:t>
            </a:r>
          </a:p>
          <a:p>
            <a:pPr lvl="1"/>
            <a:r>
              <a:rPr lang="fr-FR" sz="2400" dirty="0"/>
              <a:t>Comité National  pour la Surveillance et la Transparence de </a:t>
            </a:r>
            <a:r>
              <a:rPr lang="fr-FR" sz="2400" dirty="0" err="1"/>
              <a:t>Juntos</a:t>
            </a:r>
            <a:r>
              <a:rPr lang="fr-FR" sz="2400" dirty="0"/>
              <a:t>, Pérou</a:t>
            </a:r>
          </a:p>
          <a:p>
            <a:endParaRPr lang="es-ES" sz="2800" dirty="0"/>
          </a:p>
          <a:p>
            <a:endParaRPr lang="es-CL" sz="2800" dirty="0"/>
          </a:p>
        </p:txBody>
      </p:sp>
    </p:spTree>
    <p:extLst>
      <p:ext uri="{BB962C8B-B14F-4D97-AF65-F5344CB8AC3E}">
        <p14:creationId xmlns:p14="http://schemas.microsoft.com/office/powerpoint/2010/main" val="41535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7963"/>
            <a:ext cx="8820150" cy="1143000"/>
          </a:xfrm>
        </p:spPr>
        <p:txBody>
          <a:bodyPr/>
          <a:lstStyle/>
          <a:p>
            <a:r>
              <a:rPr lang="fr-FR" sz="3200" b="1" dirty="0">
                <a:solidFill>
                  <a:schemeClr val="accent2"/>
                </a:solidFill>
                <a:cs typeface="Arial" charset="0"/>
              </a:rPr>
              <a:t>Défis pour l’approche des droits dans la protection sociale</a:t>
            </a:r>
            <a:br>
              <a:rPr lang="es-ES" sz="3200" b="1" dirty="0">
                <a:solidFill>
                  <a:schemeClr val="accent2"/>
                </a:solidFill>
                <a:cs typeface="Arial" charset="0"/>
              </a:rPr>
            </a:br>
            <a:endParaRPr lang="es-CL" sz="3200" b="1" dirty="0">
              <a:solidFill>
                <a:schemeClr val="accent2"/>
              </a:solidFill>
              <a:cs typeface="Arial" charset="0"/>
            </a:endParaRPr>
          </a:p>
        </p:txBody>
      </p:sp>
      <p:sp>
        <p:nvSpPr>
          <p:cNvPr id="3" name="Content Placeholder 2"/>
          <p:cNvSpPr>
            <a:spLocks noGrp="1"/>
          </p:cNvSpPr>
          <p:nvPr>
            <p:ph idx="1"/>
          </p:nvPr>
        </p:nvSpPr>
        <p:spPr>
          <a:xfrm>
            <a:off x="142875" y="1282549"/>
            <a:ext cx="8820149" cy="4590927"/>
          </a:xfrm>
        </p:spPr>
        <p:txBody>
          <a:bodyPr/>
          <a:lstStyle/>
          <a:p>
            <a:pPr>
              <a:spcBef>
                <a:spcPts val="0"/>
              </a:spcBef>
            </a:pPr>
            <a:r>
              <a:rPr lang="fr-FR" sz="2700" b="1" dirty="0"/>
              <a:t>Judiciarisation des droits sociaux</a:t>
            </a:r>
          </a:p>
          <a:p>
            <a:pPr lvl="1">
              <a:spcBef>
                <a:spcPts val="0"/>
              </a:spcBef>
            </a:pPr>
            <a:r>
              <a:rPr lang="fr-FR" sz="2400" dirty="0"/>
              <a:t>Restriction de l’accès à la solution judiciaire par les pauvres</a:t>
            </a:r>
          </a:p>
          <a:p>
            <a:pPr lvl="1">
              <a:spcBef>
                <a:spcPts val="0"/>
              </a:spcBef>
            </a:pPr>
            <a:r>
              <a:rPr lang="fr-FR" sz="2400" dirty="0"/>
              <a:t>Surcharge pour l’appareil judiciaire</a:t>
            </a:r>
          </a:p>
          <a:p>
            <a:pPr lvl="1">
              <a:spcBef>
                <a:spcPts val="0"/>
              </a:spcBef>
            </a:pPr>
            <a:r>
              <a:rPr lang="fr-FR" sz="2400" dirty="0"/>
              <a:t>Définition des rôles et des compétences entre les pouvoirs de l’État</a:t>
            </a:r>
          </a:p>
          <a:p>
            <a:pPr lvl="1">
              <a:spcBef>
                <a:spcPts val="0"/>
              </a:spcBef>
            </a:pPr>
            <a:r>
              <a:rPr lang="fr-FR" sz="2400" dirty="0"/>
              <a:t>Exemple: Colombie et le droit à la santé</a:t>
            </a:r>
          </a:p>
          <a:p>
            <a:pPr>
              <a:spcBef>
                <a:spcPts val="0"/>
              </a:spcBef>
            </a:pPr>
            <a:r>
              <a:rPr lang="fr-FR" sz="2700" b="1" dirty="0"/>
              <a:t>Financement: nombreuses demandes et ressources limitées</a:t>
            </a:r>
          </a:p>
          <a:p>
            <a:pPr lvl="1">
              <a:spcBef>
                <a:spcPts val="0"/>
              </a:spcBef>
            </a:pPr>
            <a:r>
              <a:rPr lang="fr-FR" sz="2400" dirty="0"/>
              <a:t>Utilisation au maximum les ressources disponibles</a:t>
            </a:r>
          </a:p>
          <a:p>
            <a:pPr lvl="1">
              <a:spcBef>
                <a:spcPts val="0"/>
              </a:spcBef>
            </a:pPr>
            <a:r>
              <a:rPr lang="fr-FR" sz="2400" dirty="0" err="1"/>
              <a:t>Costo</a:t>
            </a:r>
            <a:r>
              <a:rPr lang="fr-FR" sz="2400" dirty="0"/>
              <a:t> no </a:t>
            </a:r>
            <a:r>
              <a:rPr lang="fr-FR" sz="2400" dirty="0" err="1"/>
              <a:t>proteger</a:t>
            </a:r>
            <a:endParaRPr lang="fr-FR" sz="2400" dirty="0"/>
          </a:p>
          <a:p>
            <a:pPr lvl="1">
              <a:spcBef>
                <a:spcPts val="0"/>
              </a:spcBef>
            </a:pPr>
            <a:r>
              <a:rPr lang="fr-FR" sz="2400" dirty="0"/>
              <a:t>Défis nationaux sont hétérogènes</a:t>
            </a:r>
          </a:p>
          <a:p>
            <a:pPr lvl="1">
              <a:spcBef>
                <a:spcPts val="0"/>
              </a:spcBef>
            </a:pPr>
            <a:r>
              <a:rPr lang="fr-FR" sz="2400" dirty="0"/>
              <a:t>Pactes sociaux</a:t>
            </a:r>
          </a:p>
          <a:p>
            <a:endParaRPr lang="es-CL" dirty="0"/>
          </a:p>
        </p:txBody>
      </p:sp>
      <p:sp>
        <p:nvSpPr>
          <p:cNvPr id="4" name="TextBox 3"/>
          <p:cNvSpPr txBox="1"/>
          <p:nvPr/>
        </p:nvSpPr>
        <p:spPr>
          <a:xfrm>
            <a:off x="142875" y="6611937"/>
            <a:ext cx="9144000" cy="246063"/>
          </a:xfrm>
          <a:prstGeom prst="rect">
            <a:avLst/>
          </a:prstGeom>
          <a:noFill/>
        </p:spPr>
        <p:txBody>
          <a:bodyPr>
            <a:spAutoFit/>
          </a:bodyPr>
          <a:lstStyle/>
          <a:p>
            <a:pPr algn="l">
              <a:defRPr/>
            </a:pPr>
            <a:r>
              <a:rPr lang="es-CL" sz="1000" b="1" dirty="0" err="1">
                <a:latin typeface="+mj-lt"/>
                <a:cs typeface="+mn-cs"/>
              </a:rPr>
              <a:t>Source</a:t>
            </a:r>
            <a:r>
              <a:rPr lang="es-CL" sz="1000" b="1" dirty="0">
                <a:latin typeface="+mj-lt"/>
                <a:cs typeface="+mn-cs"/>
              </a:rPr>
              <a:t>:</a:t>
            </a:r>
            <a:r>
              <a:rPr lang="es-CL" sz="1000" dirty="0">
                <a:latin typeface="+mj-lt"/>
                <a:cs typeface="+mn-cs"/>
              </a:rPr>
              <a:t> Cecchini et Rico, 2015</a:t>
            </a:r>
            <a:endParaRPr lang="en-US" sz="1000" dirty="0">
              <a:latin typeface="+mj-lt"/>
              <a:cs typeface="+mn-cs"/>
            </a:endParaRPr>
          </a:p>
        </p:txBody>
      </p:sp>
    </p:spTree>
    <p:extLst>
      <p:ext uri="{BB962C8B-B14F-4D97-AF65-F5344CB8AC3E}">
        <p14:creationId xmlns:p14="http://schemas.microsoft.com/office/powerpoint/2010/main" val="142948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63776"/>
            <a:ext cx="9144000" cy="1081088"/>
          </a:xfrm>
        </p:spPr>
        <p:txBody>
          <a:bodyPr/>
          <a:lstStyle/>
          <a:p>
            <a:r>
              <a:rPr lang="fr-FR" sz="2800" b="1" dirty="0">
                <a:solidFill>
                  <a:schemeClr val="accent2"/>
                </a:solidFill>
                <a:cs typeface="Arial" charset="0"/>
              </a:rPr>
              <a:t>Facteurs qui favorisent la durabilité et l’efficacité des systèmes de protection sociale inclusifs</a:t>
            </a:r>
            <a:endParaRPr lang="en-US" sz="2800" b="1" dirty="0">
              <a:solidFill>
                <a:schemeClr val="accent2"/>
              </a:solidFill>
              <a:cs typeface="Arial" charset="0"/>
            </a:endParaRPr>
          </a:p>
        </p:txBody>
      </p:sp>
      <p:sp>
        <p:nvSpPr>
          <p:cNvPr id="13315" name="Rectangle 3"/>
          <p:cNvSpPr>
            <a:spLocks noGrp="1" noChangeArrowheads="1"/>
          </p:cNvSpPr>
          <p:nvPr>
            <p:ph type="body" idx="1"/>
          </p:nvPr>
        </p:nvSpPr>
        <p:spPr>
          <a:xfrm>
            <a:off x="35496" y="1265246"/>
            <a:ext cx="9108504" cy="6408712"/>
          </a:xfrm>
        </p:spPr>
        <p:txBody>
          <a:bodyPr/>
          <a:lstStyle/>
          <a:p>
            <a:pPr eaLnBrk="1" hangingPunct="1"/>
            <a:r>
              <a:rPr lang="fr-FR" sz="2300" b="1" dirty="0"/>
              <a:t>Politique de l’État </a:t>
            </a:r>
            <a:r>
              <a:rPr lang="fr-FR" sz="2300" dirty="0"/>
              <a:t>et </a:t>
            </a:r>
            <a:r>
              <a:rPr lang="fr-FR" sz="2300" b="1" dirty="0"/>
              <a:t>efforts de financement internes</a:t>
            </a:r>
          </a:p>
          <a:p>
            <a:r>
              <a:rPr lang="fr-FR" sz="2300" b="1" dirty="0"/>
              <a:t>Cadres juridiques et institutionnels </a:t>
            </a:r>
            <a:r>
              <a:rPr lang="fr-FR" sz="2300" dirty="0"/>
              <a:t>clairs et spécifiques</a:t>
            </a:r>
          </a:p>
          <a:p>
            <a:r>
              <a:rPr lang="fr-FR" sz="2300" b="1" dirty="0"/>
              <a:t>Coordination institutionnelle à différents niveaux</a:t>
            </a:r>
          </a:p>
          <a:p>
            <a:pPr lvl="1"/>
            <a:r>
              <a:rPr lang="fr-FR" sz="1900" dirty="0"/>
              <a:t>Politique, technique et opérationnel</a:t>
            </a:r>
          </a:p>
          <a:p>
            <a:r>
              <a:rPr lang="fr-FR" sz="2300" b="1" dirty="0"/>
              <a:t>Systèmes d’information de gestion solides</a:t>
            </a:r>
          </a:p>
          <a:p>
            <a:pPr lvl="1"/>
            <a:r>
              <a:rPr lang="fr-FR" sz="1900" dirty="0"/>
              <a:t>Identification et enregistrement des destinataires; Suivi et évaluation; Statistiques nationales (ex. comptes nationaux, système d’information des finances publiques)</a:t>
            </a:r>
          </a:p>
          <a:p>
            <a:r>
              <a:rPr lang="fr-FR" sz="2300" dirty="0"/>
              <a:t>Mécanismes de </a:t>
            </a:r>
            <a:r>
              <a:rPr lang="fr-FR" sz="2300" b="1" dirty="0"/>
              <a:t>reddition de comptes et  participation citoyenne</a:t>
            </a:r>
          </a:p>
          <a:p>
            <a:pPr lvl="1"/>
            <a:r>
              <a:rPr lang="fr-FR" sz="1900" dirty="0"/>
              <a:t>Audits, évaluations externes, audit social, systèmes de plaintes </a:t>
            </a:r>
          </a:p>
          <a:p>
            <a:pPr eaLnBrk="1" hangingPunct="1"/>
            <a:r>
              <a:rPr lang="fr-FR" sz="2300" b="1" dirty="0"/>
              <a:t>Transparence dans enregistrements des destinataires</a:t>
            </a:r>
          </a:p>
          <a:p>
            <a:pPr lvl="1" eaLnBrk="1" hangingPunct="1"/>
            <a:r>
              <a:rPr lang="fr-FR" sz="1900" dirty="0"/>
              <a:t>Surveillance des données privées</a:t>
            </a:r>
          </a:p>
        </p:txBody>
      </p:sp>
    </p:spTree>
    <p:extLst>
      <p:ext uri="{BB962C8B-B14F-4D97-AF65-F5344CB8AC3E}">
        <p14:creationId xmlns:p14="http://schemas.microsoft.com/office/powerpoint/2010/main" val="1681713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idx="1"/>
          </p:nvPr>
        </p:nvSpPr>
        <p:spPr bwMode="auto">
          <a:xfrm>
            <a:off x="38009" y="1133951"/>
            <a:ext cx="7788822" cy="5259090"/>
          </a:xfrm>
          <a:noFill/>
          <a:ln>
            <a:miter lim="800000"/>
            <a:headEnd/>
            <a:tailEnd/>
          </a:ln>
        </p:spPr>
        <p:txBody>
          <a:bodyPr vert="horz" wrap="square" lIns="91440" tIns="45720" rIns="91440" bIns="45720" numCol="1" anchor="t" anchorCtr="0" compatLnSpc="1">
            <a:prstTxWarp prst="textNoShape">
              <a:avLst/>
            </a:prstTxWarp>
          </a:bodyPr>
          <a:lstStyle/>
          <a:p>
            <a:pPr algn="just">
              <a:spcBef>
                <a:spcPct val="0"/>
              </a:spcBef>
              <a:buSzPct val="100000"/>
            </a:pPr>
            <a:r>
              <a:rPr lang="fr-FR" sz="2200" dirty="0"/>
              <a:t>Économiste et homme politique du Royaume-Uni</a:t>
            </a:r>
          </a:p>
          <a:p>
            <a:pPr algn="just">
              <a:spcBef>
                <a:spcPct val="0"/>
              </a:spcBef>
              <a:buSzPct val="100000"/>
            </a:pPr>
            <a:r>
              <a:rPr lang="fr-FR" sz="2200" dirty="0"/>
              <a:t>En 1942, il proposa une réforme de l’assurance sociale en place (“Plan Beveridge”), afin de créer un système unifié qui couvre à tous les citoyens et pas seulement aux employés </a:t>
            </a:r>
          </a:p>
          <a:p>
            <a:pPr algn="just">
              <a:spcBef>
                <a:spcPct val="0"/>
              </a:spcBef>
              <a:buSzPct val="100000"/>
            </a:pPr>
            <a:r>
              <a:rPr lang="fr-FR" sz="2200" dirty="0"/>
              <a:t>Système d’assurance sociale avec une seule entité coordonnatrice des différents programmes, égalité des conditions pour l’acquisition des droits, couverture totale de la population (quel que soit la condition de travail –employée ou pas-: universalité) et de tous les risques sociaux</a:t>
            </a:r>
          </a:p>
          <a:p>
            <a:pPr algn="just">
              <a:spcBef>
                <a:spcPct val="0"/>
              </a:spcBef>
              <a:buSzPct val="100000"/>
            </a:pPr>
            <a:r>
              <a:rPr lang="fr-FR" sz="2200" dirty="0"/>
              <a:t>Financement par impôts et contributions (caractère contributif), mais prestation de base non liée aux contributions (principe de solidarité)</a:t>
            </a:r>
          </a:p>
          <a:p>
            <a:pPr algn="just">
              <a:spcBef>
                <a:spcPct val="0"/>
              </a:spcBef>
              <a:buSzPct val="100000"/>
            </a:pPr>
            <a:r>
              <a:rPr lang="fr-FR" sz="2200" dirty="0"/>
              <a:t>Motivations: la sécurité sociale est l’un des moyens le plus appropriés pour abolir l’extrême pauvreté</a:t>
            </a:r>
          </a:p>
        </p:txBody>
      </p:sp>
      <p:sp>
        <p:nvSpPr>
          <p:cNvPr id="76803" name="Rectangle 6"/>
          <p:cNvSpPr>
            <a:spLocks noGrp="1" noChangeArrowheads="1"/>
          </p:cNvSpPr>
          <p:nvPr>
            <p:ph type="title"/>
          </p:nvPr>
        </p:nvSpPr>
        <p:spPr bwMode="auto">
          <a:xfrm>
            <a:off x="66675" y="260648"/>
            <a:ext cx="9077325" cy="733425"/>
          </a:xfrm>
          <a:noFill/>
          <a:ln>
            <a:miter lim="800000"/>
            <a:headEnd/>
            <a:tailEnd/>
          </a:ln>
        </p:spPr>
        <p:txBody>
          <a:bodyPr vert="horz" wrap="square" lIns="91440" tIns="45720" rIns="91440" bIns="45720" numCol="1" anchor="ctr" anchorCtr="0" compatLnSpc="1">
            <a:prstTxWarp prst="textNoShape">
              <a:avLst/>
            </a:prstTxWarp>
          </a:bodyPr>
          <a:lstStyle/>
          <a:p>
            <a:r>
              <a:rPr lang="fr-FR" sz="3500" b="1" dirty="0">
                <a:solidFill>
                  <a:schemeClr val="accent2"/>
                </a:solidFill>
                <a:cs typeface="Arial" charset="0"/>
              </a:rPr>
              <a:t>Deux références historiques en matière de sécurité sociale:</a:t>
            </a:r>
            <a:r>
              <a:rPr lang="es-CL" sz="3500" b="1" dirty="0">
                <a:solidFill>
                  <a:schemeClr val="accent2"/>
                </a:solidFill>
                <a:cs typeface="Arial" charset="0"/>
              </a:rPr>
              <a:t> William Beveridge (1879-1963) </a:t>
            </a:r>
            <a:endParaRPr lang="es-ES" sz="3500" b="1" dirty="0">
              <a:solidFill>
                <a:schemeClr val="accent2"/>
              </a:solidFill>
              <a:cs typeface="Arial" charset="0"/>
            </a:endParaRPr>
          </a:p>
        </p:txBody>
      </p:sp>
      <p:pic>
        <p:nvPicPr>
          <p:cNvPr id="2" name="Picture 1">
            <a:extLst>
              <a:ext uri="{FF2B5EF4-FFF2-40B4-BE49-F238E27FC236}">
                <a16:creationId xmlns:a16="http://schemas.microsoft.com/office/drawing/2014/main" id="{3A571113-C27B-4B60-BCCA-C411AFE7E34E}"/>
              </a:ext>
            </a:extLst>
          </p:cNvPr>
          <p:cNvPicPr>
            <a:picLocks noChangeAspect="1"/>
          </p:cNvPicPr>
          <p:nvPr/>
        </p:nvPicPr>
        <p:blipFill>
          <a:blip r:embed="rId3"/>
          <a:stretch>
            <a:fillRect/>
          </a:stretch>
        </p:blipFill>
        <p:spPr>
          <a:xfrm>
            <a:off x="7857311" y="1304924"/>
            <a:ext cx="1181913" cy="1762125"/>
          </a:xfrm>
          <a:prstGeom prst="rect">
            <a:avLst/>
          </a:prstGeom>
        </p:spPr>
      </p:pic>
    </p:spTree>
    <p:extLst>
      <p:ext uri="{BB962C8B-B14F-4D97-AF65-F5344CB8AC3E}">
        <p14:creationId xmlns:p14="http://schemas.microsoft.com/office/powerpoint/2010/main" val="371461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438" y="187325"/>
            <a:ext cx="8964612" cy="1081088"/>
          </a:xfrm>
        </p:spPr>
        <p:txBody>
          <a:bodyPr/>
          <a:lstStyle/>
          <a:p>
            <a:r>
              <a:rPr lang="fr-FR" sz="3600" b="1" dirty="0">
                <a:solidFill>
                  <a:schemeClr val="accent2"/>
                </a:solidFill>
                <a:cs typeface="Arial" charset="0"/>
              </a:rPr>
              <a:t>Protection </a:t>
            </a:r>
            <a:r>
              <a:rPr lang="fr-FR" sz="3200" b="1" dirty="0">
                <a:solidFill>
                  <a:schemeClr val="accent2"/>
                </a:solidFill>
                <a:latin typeface="Arial" charset="0"/>
                <a:cs typeface="Arial" charset="0"/>
              </a:rPr>
              <a:t>sociale en Amérique latine et les Caraïbes: </a:t>
            </a:r>
            <a:r>
              <a:rPr lang="fr-FR" sz="3600" b="1" dirty="0">
                <a:solidFill>
                  <a:schemeClr val="accent2"/>
                </a:solidFill>
                <a:cs typeface="Arial" charset="0"/>
              </a:rPr>
              <a:t>un concept en évolution</a:t>
            </a:r>
            <a:endParaRPr lang="fr-FR" sz="3500" b="1" dirty="0">
              <a:solidFill>
                <a:schemeClr val="accent2"/>
              </a:solidFill>
              <a:latin typeface="+mn-lt"/>
            </a:endParaRPr>
          </a:p>
        </p:txBody>
      </p:sp>
      <p:sp>
        <p:nvSpPr>
          <p:cNvPr id="5123" name="Rectangle 3"/>
          <p:cNvSpPr>
            <a:spLocks noGrp="1" noChangeArrowheads="1"/>
          </p:cNvSpPr>
          <p:nvPr>
            <p:ph type="body" idx="1"/>
          </p:nvPr>
        </p:nvSpPr>
        <p:spPr>
          <a:xfrm>
            <a:off x="179388" y="1412875"/>
            <a:ext cx="8785225" cy="4824413"/>
          </a:xfrm>
        </p:spPr>
        <p:txBody>
          <a:bodyPr/>
          <a:lstStyle/>
          <a:p>
            <a:pPr lvl="1">
              <a:buFont typeface="Arial" charset="0"/>
              <a:buChar char="•"/>
            </a:pPr>
            <a:r>
              <a:rPr lang="fr-FR" dirty="0"/>
              <a:t>Basée sur l’emploi formel</a:t>
            </a:r>
          </a:p>
          <a:p>
            <a:pPr lvl="2">
              <a:buFont typeface="Arial" pitchFamily="34" charset="0"/>
              <a:buChar char="–"/>
            </a:pPr>
            <a:r>
              <a:rPr lang="fr-FR" dirty="0"/>
              <a:t>État fournisseur / prestataire </a:t>
            </a:r>
          </a:p>
          <a:p>
            <a:pPr lvl="1">
              <a:buFont typeface="Arial" charset="0"/>
              <a:buChar char="•"/>
            </a:pPr>
            <a:r>
              <a:rPr lang="fr-FR" dirty="0"/>
              <a:t>Pour des situations d’urgence (pauvres et vulnérables)</a:t>
            </a:r>
          </a:p>
          <a:p>
            <a:pPr lvl="2" eaLnBrk="1" hangingPunct="1">
              <a:buFont typeface="Arial" pitchFamily="34" charset="0"/>
              <a:buChar char="–"/>
            </a:pPr>
            <a:r>
              <a:rPr lang="fr-FR" dirty="0"/>
              <a:t>État subsidiaire mitigeur </a:t>
            </a:r>
          </a:p>
          <a:p>
            <a:pPr lvl="1">
              <a:buFont typeface="Arial" charset="0"/>
              <a:buChar char="•"/>
            </a:pPr>
            <a:r>
              <a:rPr lang="fr-FR" dirty="0"/>
              <a:t>Comme assistance et accès à la promotion</a:t>
            </a:r>
          </a:p>
          <a:p>
            <a:pPr lvl="2" eaLnBrk="1" hangingPunct="1">
              <a:buFont typeface="Arial" pitchFamily="34" charset="0"/>
              <a:buChar char="–"/>
            </a:pPr>
            <a:r>
              <a:rPr lang="fr-FR" dirty="0"/>
              <a:t>État subsidiaire promoteur	</a:t>
            </a:r>
          </a:p>
          <a:p>
            <a:pPr lvl="1">
              <a:buFont typeface="Arial" charset="0"/>
              <a:buChar char="•"/>
            </a:pPr>
            <a:r>
              <a:rPr lang="fr-FR" dirty="0"/>
              <a:t>Comme garantie citoyenne</a:t>
            </a:r>
          </a:p>
          <a:p>
            <a:pPr lvl="2" eaLnBrk="1" hangingPunct="1">
              <a:buFont typeface="Arial" pitchFamily="34" charset="0"/>
              <a:buChar char="–"/>
            </a:pPr>
            <a:r>
              <a:rPr lang="fr-FR" dirty="0"/>
              <a:t>État garant</a:t>
            </a:r>
          </a:p>
          <a:p>
            <a:pPr lvl="2" eaLnBrk="1" hangingPunct="1">
              <a:buFont typeface="Arial" charset="0"/>
              <a:buChar char="•"/>
            </a:pPr>
            <a:endParaRPr lang="fr-FR" sz="3600" dirty="0"/>
          </a:p>
        </p:txBody>
      </p:sp>
      <p:sp>
        <p:nvSpPr>
          <p:cNvPr id="5" name="TextBox 4"/>
          <p:cNvSpPr txBox="1"/>
          <p:nvPr/>
        </p:nvSpPr>
        <p:spPr>
          <a:xfrm>
            <a:off x="0" y="6597650"/>
            <a:ext cx="9144000" cy="246063"/>
          </a:xfrm>
          <a:prstGeom prst="rect">
            <a:avLst/>
          </a:prstGeom>
          <a:noFill/>
        </p:spPr>
        <p:txBody>
          <a:bodyPr>
            <a:spAutoFit/>
          </a:bodyPr>
          <a:lstStyle/>
          <a:p>
            <a:pPr algn="l">
              <a:defRPr/>
            </a:pPr>
            <a:r>
              <a:rPr lang="es-CL" sz="1000" b="1" dirty="0" err="1">
                <a:latin typeface="+mj-lt"/>
              </a:rPr>
              <a:t>Source</a:t>
            </a:r>
            <a:r>
              <a:rPr lang="es-CL" sz="1000" b="1" dirty="0">
                <a:latin typeface="+mj-lt"/>
                <a:cs typeface="+mn-cs"/>
              </a:rPr>
              <a:t>:</a:t>
            </a:r>
            <a:r>
              <a:rPr lang="es-CL" sz="1000" dirty="0">
                <a:latin typeface="+mj-lt"/>
                <a:cs typeface="+mn-cs"/>
              </a:rPr>
              <a:t> Cecchini et Martínez, 2011</a:t>
            </a:r>
            <a:endParaRPr lang="en-US" sz="1000" dirty="0">
              <a:latin typeface="+mj-lt"/>
              <a:cs typeface="+mn-cs"/>
            </a:endParaRPr>
          </a:p>
        </p:txBody>
      </p:sp>
      <p:pic>
        <p:nvPicPr>
          <p:cNvPr id="6" name="Picture 1">
            <a:extLst>
              <a:ext uri="{FF2B5EF4-FFF2-40B4-BE49-F238E27FC236}">
                <a16:creationId xmlns:a16="http://schemas.microsoft.com/office/drawing/2014/main" id="{AFC87670-AF8C-441F-A8FB-FF4E78E84056}"/>
              </a:ext>
            </a:extLst>
          </p:cNvPr>
          <p:cNvPicPr>
            <a:picLocks noChangeAspect="1" noChangeArrowheads="1"/>
          </p:cNvPicPr>
          <p:nvPr/>
        </p:nvPicPr>
        <p:blipFill>
          <a:blip r:embed="rId3" cstate="print"/>
          <a:srcRect/>
          <a:stretch>
            <a:fillRect/>
          </a:stretch>
        </p:blipFill>
        <p:spPr bwMode="auto">
          <a:xfrm>
            <a:off x="7224240" y="3343575"/>
            <a:ext cx="1393499" cy="2049263"/>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438" y="44624"/>
            <a:ext cx="8964612" cy="1081088"/>
          </a:xfrm>
        </p:spPr>
        <p:txBody>
          <a:bodyPr/>
          <a:lstStyle/>
          <a:p>
            <a:r>
              <a:rPr lang="fr-FR" sz="3200" b="1" dirty="0">
                <a:solidFill>
                  <a:schemeClr val="accent2"/>
                </a:solidFill>
                <a:cs typeface="Arial" charset="0"/>
              </a:rPr>
              <a:t>Évolution des politiques sociales et de la protection sociale en Amérique latine et les Caraïbes</a:t>
            </a:r>
            <a:endParaRPr lang="en-US" sz="3200" b="1" dirty="0">
              <a:solidFill>
                <a:schemeClr val="accent2"/>
              </a:solidFill>
              <a:cs typeface="Arial" charset="0"/>
            </a:endParaRPr>
          </a:p>
        </p:txBody>
      </p:sp>
      <p:sp>
        <p:nvSpPr>
          <p:cNvPr id="901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7"/>
          <p:cNvSpPr/>
          <p:nvPr/>
        </p:nvSpPr>
        <p:spPr>
          <a:xfrm>
            <a:off x="411386" y="6596390"/>
            <a:ext cx="2517036" cy="261610"/>
          </a:xfrm>
          <a:prstGeom prst="rect">
            <a:avLst/>
          </a:prstGeom>
        </p:spPr>
        <p:txBody>
          <a:bodyPr wrap="none">
            <a:spAutoFit/>
          </a:bodyPr>
          <a:lstStyle/>
          <a:p>
            <a:pPr algn="ctr"/>
            <a:r>
              <a:rPr lang="en-US" sz="1100" b="1" dirty="0">
                <a:latin typeface="Arial" pitchFamily="34" charset="0"/>
                <a:cs typeface="Arial" pitchFamily="34" charset="0"/>
              </a:rPr>
              <a:t>Source: </a:t>
            </a:r>
            <a:r>
              <a:rPr lang="en-US" sz="1100" dirty="0">
                <a:latin typeface="Arial" pitchFamily="34" charset="0"/>
                <a:cs typeface="Arial" pitchFamily="34" charset="0"/>
              </a:rPr>
              <a:t>Cecchini et Martínez (2011)</a:t>
            </a:r>
          </a:p>
        </p:txBody>
      </p:sp>
      <p:pic>
        <p:nvPicPr>
          <p:cNvPr id="2" name="Picture 1">
            <a:extLst>
              <a:ext uri="{FF2B5EF4-FFF2-40B4-BE49-F238E27FC236}">
                <a16:creationId xmlns:a16="http://schemas.microsoft.com/office/drawing/2014/main" id="{2E003279-5026-4A30-A1DF-E808A487CA01}"/>
              </a:ext>
            </a:extLst>
          </p:cNvPr>
          <p:cNvPicPr>
            <a:picLocks noChangeAspect="1"/>
          </p:cNvPicPr>
          <p:nvPr/>
        </p:nvPicPr>
        <p:blipFill>
          <a:blip r:embed="rId3"/>
          <a:stretch>
            <a:fillRect/>
          </a:stretch>
        </p:blipFill>
        <p:spPr>
          <a:xfrm>
            <a:off x="728315" y="1056794"/>
            <a:ext cx="7687369" cy="5199983"/>
          </a:xfrm>
          <a:prstGeom prst="rect">
            <a:avLst/>
          </a:prstGeom>
        </p:spPr>
      </p:pic>
    </p:spTree>
    <p:extLst>
      <p:ext uri="{BB962C8B-B14F-4D97-AF65-F5344CB8AC3E}">
        <p14:creationId xmlns:p14="http://schemas.microsoft.com/office/powerpoint/2010/main" val="912984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idx="1"/>
          </p:nvPr>
        </p:nvSpPr>
        <p:spPr bwMode="auto">
          <a:xfrm>
            <a:off x="163740" y="1168241"/>
            <a:ext cx="8675461" cy="525909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spcBef>
                <a:spcPct val="0"/>
              </a:spcBef>
              <a:buClr>
                <a:srgbClr val="C00000"/>
              </a:buClr>
              <a:buSzPct val="150000"/>
            </a:pPr>
            <a:endParaRPr lang="es-ES" sz="2200" dirty="0"/>
          </a:p>
          <a:p>
            <a:pPr marL="173038" indent="-173038" algn="just">
              <a:spcBef>
                <a:spcPct val="0"/>
              </a:spcBef>
              <a:buSzPct val="100000"/>
              <a:buFont typeface="Arial" pitchFamily="34" charset="0"/>
              <a:buChar char="•"/>
            </a:pPr>
            <a:r>
              <a:rPr lang="fr-FR" sz="2700" dirty="0"/>
              <a:t> L’</a:t>
            </a:r>
            <a:r>
              <a:rPr lang="fr-FR" sz="2700" b="1" dirty="0"/>
              <a:t>égalité </a:t>
            </a:r>
            <a:r>
              <a:rPr lang="fr-FR" sz="2700" dirty="0"/>
              <a:t>comme objectif central du développement </a:t>
            </a:r>
          </a:p>
          <a:p>
            <a:pPr lvl="1" algn="just">
              <a:spcBef>
                <a:spcPct val="0"/>
              </a:spcBef>
              <a:buSzPct val="100000"/>
              <a:buFontTx/>
              <a:buChar char="−"/>
            </a:pPr>
            <a:r>
              <a:rPr lang="fr-FR" sz="2400" dirty="0"/>
              <a:t>Égalité des droits, avec une approche intégrée et multidimensionnelle de l’inclusion sociale</a:t>
            </a:r>
          </a:p>
          <a:p>
            <a:pPr marL="0" lvl="2" indent="0" algn="just">
              <a:spcBef>
                <a:spcPct val="0"/>
              </a:spcBef>
              <a:buSzPct val="120000"/>
              <a:buFont typeface="Arial" pitchFamily="34" charset="0"/>
              <a:buChar char="•"/>
            </a:pPr>
            <a:r>
              <a:rPr lang="fr-FR" sz="2600" dirty="0"/>
              <a:t> </a:t>
            </a:r>
            <a:r>
              <a:rPr lang="fr-FR" sz="2700" dirty="0"/>
              <a:t>Le </a:t>
            </a:r>
            <a:r>
              <a:rPr lang="fr-FR" sz="2700" b="1" dirty="0"/>
              <a:t>changement structurel </a:t>
            </a:r>
            <a:r>
              <a:rPr lang="fr-FR" sz="2700" dirty="0"/>
              <a:t>comme la route </a:t>
            </a:r>
          </a:p>
          <a:p>
            <a:pPr marL="0" lvl="2" indent="0" algn="just">
              <a:spcBef>
                <a:spcPct val="0"/>
              </a:spcBef>
              <a:buSzPct val="120000"/>
              <a:buFont typeface="Arial" pitchFamily="34" charset="0"/>
              <a:buChar char="•"/>
            </a:pPr>
            <a:r>
              <a:rPr lang="fr-FR" sz="2700" dirty="0"/>
              <a:t>Les politiques de </a:t>
            </a:r>
            <a:r>
              <a:rPr lang="fr-FR" sz="2700" b="1" dirty="0"/>
              <a:t>développement social </a:t>
            </a:r>
            <a:r>
              <a:rPr lang="fr-FR" sz="2700" dirty="0"/>
              <a:t>comme instrument</a:t>
            </a:r>
          </a:p>
          <a:p>
            <a:pPr marL="395288" lvl="2" indent="0" algn="just">
              <a:spcBef>
                <a:spcPct val="0"/>
              </a:spcBef>
              <a:buSzPct val="120000"/>
              <a:buFontTx/>
              <a:buChar char="−"/>
            </a:pPr>
            <a:r>
              <a:rPr lang="fr-FR" dirty="0"/>
              <a:t>  </a:t>
            </a:r>
            <a:r>
              <a:rPr lang="fr-FR" b="1" dirty="0"/>
              <a:t>Protection sociale universelle et fondée sur les droits</a:t>
            </a:r>
            <a:r>
              <a:rPr lang="fr-FR" dirty="0"/>
              <a:t>,  tout au long du cycle de vie</a:t>
            </a:r>
            <a:endParaRPr lang="fr-FR" b="1" dirty="0"/>
          </a:p>
          <a:p>
            <a:pPr marL="395288" lvl="3" indent="0" algn="just">
              <a:spcBef>
                <a:spcPct val="0"/>
              </a:spcBef>
              <a:buSzPct val="120000"/>
              <a:buFontTx/>
              <a:buChar char="−"/>
            </a:pPr>
            <a:r>
              <a:rPr lang="fr-FR" sz="2400" dirty="0"/>
              <a:t> Promotion des </a:t>
            </a:r>
            <a:r>
              <a:rPr lang="fr-FR" sz="2400" b="1" dirty="0"/>
              <a:t>pactes</a:t>
            </a:r>
            <a:r>
              <a:rPr lang="fr-FR" sz="2400" dirty="0"/>
              <a:t> pour l’égalité (dialogue et participation citoyenne)</a:t>
            </a:r>
          </a:p>
          <a:p>
            <a:pPr marL="395288" lvl="3" indent="0" algn="just">
              <a:spcBef>
                <a:spcPct val="0"/>
              </a:spcBef>
              <a:buSzPct val="120000"/>
              <a:buFontTx/>
              <a:buChar char="−"/>
            </a:pPr>
            <a:r>
              <a:rPr lang="fr-FR" sz="2400" dirty="0"/>
              <a:t> Construction </a:t>
            </a:r>
            <a:r>
              <a:rPr lang="fr-FR" sz="2400" b="1" dirty="0"/>
              <a:t>institutionnelle appropriée</a:t>
            </a:r>
          </a:p>
          <a:p>
            <a:pPr marL="395288" lvl="3" indent="0" algn="just">
              <a:spcBef>
                <a:spcPct val="0"/>
              </a:spcBef>
              <a:buSzPct val="120000"/>
              <a:buFontTx/>
              <a:buChar char="−"/>
            </a:pPr>
            <a:r>
              <a:rPr lang="fr-FR" sz="2400" dirty="0"/>
              <a:t> Rôle de l’</a:t>
            </a:r>
            <a:r>
              <a:rPr lang="fr-FR" sz="2400" b="1" dirty="0"/>
              <a:t>État</a:t>
            </a:r>
            <a:r>
              <a:rPr lang="fr-FR" sz="2400" dirty="0"/>
              <a:t> pour redistribuer, réglementer et surveiller</a:t>
            </a:r>
            <a:endParaRPr lang="fr-FR" sz="2400" b="1" dirty="0"/>
          </a:p>
          <a:p>
            <a:pPr algn="just" eaLnBrk="1" hangingPunct="1">
              <a:spcBef>
                <a:spcPct val="0"/>
              </a:spcBef>
              <a:buClr>
                <a:srgbClr val="C00000"/>
              </a:buClr>
              <a:buSzPct val="150000"/>
              <a:buFont typeface="Courier New" pitchFamily="49" charset="0"/>
              <a:buChar char="o"/>
            </a:pPr>
            <a:endParaRPr lang="es-ES" sz="2200" dirty="0"/>
          </a:p>
        </p:txBody>
      </p:sp>
      <p:sp>
        <p:nvSpPr>
          <p:cNvPr id="76803" name="Rectangle 6"/>
          <p:cNvSpPr>
            <a:spLocks noGrp="1" noChangeArrowheads="1"/>
          </p:cNvSpPr>
          <p:nvPr>
            <p:ph type="title"/>
          </p:nvPr>
        </p:nvSpPr>
        <p:spPr bwMode="auto">
          <a:xfrm>
            <a:off x="0" y="93008"/>
            <a:ext cx="9128352" cy="733425"/>
          </a:xfrm>
          <a:noFill/>
          <a:ln>
            <a:miter lim="800000"/>
            <a:headEnd/>
            <a:tailEnd/>
          </a:ln>
        </p:spPr>
        <p:txBody>
          <a:bodyPr vert="horz" wrap="square" lIns="91440" tIns="45720" rIns="91440" bIns="45720" numCol="1" anchor="ctr" anchorCtr="0" compatLnSpc="1">
            <a:prstTxWarp prst="textNoShape">
              <a:avLst/>
            </a:prstTxWarp>
          </a:bodyPr>
          <a:lstStyle/>
          <a:p>
            <a:br>
              <a:rPr lang="es-CL" sz="3600" b="1" dirty="0">
                <a:solidFill>
                  <a:schemeClr val="accent2"/>
                </a:solidFill>
                <a:cs typeface="Arial" charset="0"/>
              </a:rPr>
            </a:br>
            <a:r>
              <a:rPr lang="fr-FR" sz="3350" b="1" dirty="0">
                <a:solidFill>
                  <a:schemeClr val="accent2"/>
                </a:solidFill>
                <a:cs typeface="Arial" charset="0"/>
              </a:rPr>
              <a:t>La proposition de la CEPALC pour l’Amérique latine et les Caraïbes: développement social inclusif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9901"/>
            <a:ext cx="8964612" cy="1081088"/>
          </a:xfrm>
        </p:spPr>
        <p:txBody>
          <a:bodyPr/>
          <a:lstStyle/>
          <a:p>
            <a:r>
              <a:rPr lang="fr-FR" sz="3200" b="1" dirty="0">
                <a:solidFill>
                  <a:schemeClr val="accent2"/>
                </a:solidFill>
                <a:cs typeface="Arial" charset="0"/>
              </a:rPr>
              <a:t>L’Etat joue un rôle fondamental dans l’approvisionnement de protection sociale</a:t>
            </a:r>
            <a:endParaRPr lang="en-US" sz="3200" b="1" dirty="0">
              <a:solidFill>
                <a:schemeClr val="accent2"/>
              </a:solidFill>
              <a:cs typeface="Arial" charset="0"/>
            </a:endParaRPr>
          </a:p>
        </p:txBody>
      </p:sp>
      <p:sp>
        <p:nvSpPr>
          <p:cNvPr id="4100" name="TextBox 15"/>
          <p:cNvSpPr txBox="1">
            <a:spLocks noChangeArrowheads="1"/>
          </p:cNvSpPr>
          <p:nvPr/>
        </p:nvSpPr>
        <p:spPr bwMode="auto">
          <a:xfrm>
            <a:off x="71438" y="1141570"/>
            <a:ext cx="8964612" cy="369332"/>
          </a:xfrm>
          <a:prstGeom prst="rect">
            <a:avLst/>
          </a:prstGeom>
          <a:noFill/>
          <a:ln w="9525">
            <a:noFill/>
            <a:miter lim="800000"/>
            <a:headEnd/>
            <a:tailEnd/>
          </a:ln>
        </p:spPr>
        <p:txBody>
          <a:bodyPr wrap="square">
            <a:spAutoFit/>
          </a:bodyPr>
          <a:lstStyle/>
          <a:p>
            <a:pPr algn="ctr"/>
            <a:r>
              <a:rPr lang="en-US" b="1" dirty="0"/>
              <a:t>LES ACTEURS DISTRIBUTEURS DE PROTECTION SOCIALE ET DE “PROVIDENCE” </a:t>
            </a:r>
          </a:p>
        </p:txBody>
      </p:sp>
      <p:grpSp>
        <p:nvGrpSpPr>
          <p:cNvPr id="5" name="Group 4">
            <a:extLst>
              <a:ext uri="{FF2B5EF4-FFF2-40B4-BE49-F238E27FC236}">
                <a16:creationId xmlns:a16="http://schemas.microsoft.com/office/drawing/2014/main" id="{2D85555F-3AC5-4A85-A35F-D1FFC32839E7}"/>
              </a:ext>
            </a:extLst>
          </p:cNvPr>
          <p:cNvGrpSpPr/>
          <p:nvPr/>
        </p:nvGrpSpPr>
        <p:grpSpPr>
          <a:xfrm>
            <a:off x="1974968" y="1663080"/>
            <a:ext cx="5157552" cy="4071357"/>
            <a:chOff x="2123728" y="2348880"/>
            <a:chExt cx="5157552" cy="4071357"/>
          </a:xfrm>
        </p:grpSpPr>
        <p:sp>
          <p:nvSpPr>
            <p:cNvPr id="6" name="AutoShape 11">
              <a:extLst>
                <a:ext uri="{FF2B5EF4-FFF2-40B4-BE49-F238E27FC236}">
                  <a16:creationId xmlns:a16="http://schemas.microsoft.com/office/drawing/2014/main" id="{26EE9921-699A-469F-A49C-13957023743A}"/>
                </a:ext>
              </a:extLst>
            </p:cNvPr>
            <p:cNvSpPr>
              <a:spLocks noChangeArrowheads="1"/>
            </p:cNvSpPr>
            <p:nvPr/>
          </p:nvSpPr>
          <p:spPr bwMode="auto">
            <a:xfrm>
              <a:off x="3059832" y="2636912"/>
              <a:ext cx="3168352" cy="2880320"/>
            </a:xfrm>
            <a:prstGeom prst="diamond">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eaVert" wrap="square" lIns="55778" tIns="27889" rIns="55778" bIns="27889" numCol="1" anchor="ctr" anchorCtr="0" compatLnSpc="1">
              <a:prstTxWarp prst="textNoShape">
                <a:avLst/>
              </a:prstTxWarp>
            </a:bodyPr>
            <a:lstStyle/>
            <a:p>
              <a:endParaRPr lang="en-US"/>
            </a:p>
          </p:txBody>
        </p:sp>
        <p:sp>
          <p:nvSpPr>
            <p:cNvPr id="7" name="Rectangle 13">
              <a:extLst>
                <a:ext uri="{FF2B5EF4-FFF2-40B4-BE49-F238E27FC236}">
                  <a16:creationId xmlns:a16="http://schemas.microsoft.com/office/drawing/2014/main" id="{22240BEA-B65B-40C0-81AD-886F6B4687E5}"/>
                </a:ext>
              </a:extLst>
            </p:cNvPr>
            <p:cNvSpPr>
              <a:spLocks noChangeArrowheads="1"/>
            </p:cNvSpPr>
            <p:nvPr/>
          </p:nvSpPr>
          <p:spPr bwMode="auto">
            <a:xfrm>
              <a:off x="3185287" y="3902279"/>
              <a:ext cx="409599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Arial" pitchFamily="34" charset="0"/>
                  <a:ea typeface="Times New Roman" pitchFamily="18" charset="0"/>
                </a:rPr>
                <a:t>			           </a:t>
              </a:r>
              <a:r>
                <a:rPr kumimoji="0" lang="fr-FR" sz="1600" b="1" i="0" u="none" strike="noStrike" cap="none" normalizeH="0" baseline="0" dirty="0">
                  <a:ln>
                    <a:noFill/>
                  </a:ln>
                  <a:solidFill>
                    <a:srgbClr val="000000"/>
                  </a:solidFill>
                  <a:effectLst/>
                  <a:latin typeface="Arial" pitchFamily="34" charset="0"/>
                  <a:ea typeface="Times New Roman" pitchFamily="18" charset="0"/>
                </a:rPr>
                <a:t>Marché</a:t>
              </a:r>
              <a:endParaRPr kumimoji="0" lang="fr-FR" sz="1600" b="0" i="0" u="none" strike="noStrike" cap="none" normalizeH="0" baseline="0" dirty="0">
                <a:ln>
                  <a:noFill/>
                </a:ln>
                <a:solidFill>
                  <a:schemeClr val="tx1"/>
                </a:solidFill>
                <a:effectLst/>
                <a:latin typeface="Arial" pitchFamily="34" charset="0"/>
              </a:endParaRPr>
            </a:p>
          </p:txBody>
        </p:sp>
        <p:sp>
          <p:nvSpPr>
            <p:cNvPr id="8" name="Rectangle 7">
              <a:extLst>
                <a:ext uri="{FF2B5EF4-FFF2-40B4-BE49-F238E27FC236}">
                  <a16:creationId xmlns:a16="http://schemas.microsoft.com/office/drawing/2014/main" id="{29FBAECA-25B3-4CF6-A0D2-AF81CBB30E5A}"/>
                </a:ext>
              </a:extLst>
            </p:cNvPr>
            <p:cNvSpPr/>
            <p:nvPr/>
          </p:nvSpPr>
          <p:spPr>
            <a:xfrm>
              <a:off x="2123728" y="3933056"/>
              <a:ext cx="1007007" cy="338554"/>
            </a:xfrm>
            <a:prstGeom prst="rect">
              <a:avLst/>
            </a:prstGeom>
          </p:spPr>
          <p:txBody>
            <a:bodyPr wrap="none">
              <a:spAutoFit/>
            </a:bodyPr>
            <a:lstStyle/>
            <a:p>
              <a:r>
                <a:rPr lang="fr-FR" sz="1600" b="1" dirty="0">
                  <a:solidFill>
                    <a:srgbClr val="000000"/>
                  </a:solidFill>
                  <a:latin typeface="Arial" pitchFamily="34" charset="0"/>
                  <a:ea typeface="Times New Roman" pitchFamily="18" charset="0"/>
                </a:rPr>
                <a:t>Familles</a:t>
              </a:r>
              <a:endParaRPr lang="en-US" sz="1600" dirty="0"/>
            </a:p>
          </p:txBody>
        </p:sp>
        <p:sp>
          <p:nvSpPr>
            <p:cNvPr id="9" name="Rectangle 8">
              <a:extLst>
                <a:ext uri="{FF2B5EF4-FFF2-40B4-BE49-F238E27FC236}">
                  <a16:creationId xmlns:a16="http://schemas.microsoft.com/office/drawing/2014/main" id="{7A7F9E32-B09B-4600-A731-D6EDE04CC9C9}"/>
                </a:ext>
              </a:extLst>
            </p:cNvPr>
            <p:cNvSpPr/>
            <p:nvPr/>
          </p:nvSpPr>
          <p:spPr>
            <a:xfrm>
              <a:off x="3491880" y="5589240"/>
              <a:ext cx="2286000" cy="830997"/>
            </a:xfrm>
            <a:prstGeom prst="rect">
              <a:avLst/>
            </a:prstGeom>
          </p:spPr>
          <p:txBody>
            <a:bodyPr>
              <a:spAutoFit/>
            </a:bodyPr>
            <a:lstStyle/>
            <a:p>
              <a:pPr lvl="0" algn="ctr"/>
              <a:r>
                <a:rPr lang="fr-FR" sz="1600" b="1" dirty="0">
                  <a:solidFill>
                    <a:srgbClr val="000000"/>
                  </a:solidFill>
                  <a:latin typeface="Arial" pitchFamily="34" charset="0"/>
                  <a:ea typeface="Times New Roman" pitchFamily="18" charset="0"/>
                </a:rPr>
                <a:t>Organisations sociales et communautaires</a:t>
              </a:r>
              <a:endParaRPr lang="fr-FR" sz="1600" dirty="0">
                <a:solidFill>
                  <a:srgbClr val="000000"/>
                </a:solidFill>
                <a:latin typeface="Arial" pitchFamily="34" charset="0"/>
              </a:endParaRPr>
            </a:p>
          </p:txBody>
        </p:sp>
        <p:sp>
          <p:nvSpPr>
            <p:cNvPr id="10" name="Rectangle 9">
              <a:extLst>
                <a:ext uri="{FF2B5EF4-FFF2-40B4-BE49-F238E27FC236}">
                  <a16:creationId xmlns:a16="http://schemas.microsoft.com/office/drawing/2014/main" id="{C833768B-9F76-4309-9D2E-72AD5E932121}"/>
                </a:ext>
              </a:extLst>
            </p:cNvPr>
            <p:cNvSpPr/>
            <p:nvPr/>
          </p:nvSpPr>
          <p:spPr>
            <a:xfrm>
              <a:off x="4307084" y="2348880"/>
              <a:ext cx="572594" cy="338554"/>
            </a:xfrm>
            <a:prstGeom prst="rect">
              <a:avLst/>
            </a:prstGeom>
          </p:spPr>
          <p:txBody>
            <a:bodyPr wrap="none">
              <a:spAutoFit/>
            </a:bodyPr>
            <a:lstStyle/>
            <a:p>
              <a:pPr lvl="0" algn="ctr"/>
              <a:r>
                <a:rPr lang="fr-FR" sz="1600" b="1" dirty="0">
                  <a:solidFill>
                    <a:srgbClr val="000000"/>
                  </a:solidFill>
                  <a:latin typeface="Arial" pitchFamily="34" charset="0"/>
                  <a:ea typeface="Times New Roman" pitchFamily="18" charset="0"/>
                </a:rPr>
                <a:t>État</a:t>
              </a:r>
              <a:endParaRPr lang="fr-FR" sz="1600" dirty="0">
                <a:solidFill>
                  <a:srgbClr val="000000"/>
                </a:solidFill>
                <a:latin typeface="Arial" pitchFamily="34" charset="0"/>
              </a:endParaRPr>
            </a:p>
          </p:txBody>
        </p:sp>
      </p:grpSp>
    </p:spTree>
    <p:extLst>
      <p:ext uri="{BB962C8B-B14F-4D97-AF65-F5344CB8AC3E}">
        <p14:creationId xmlns:p14="http://schemas.microsoft.com/office/powerpoint/2010/main" val="7674196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0528" y="0"/>
            <a:ext cx="9505056" cy="1143001"/>
          </a:xfrm>
        </p:spPr>
        <p:txBody>
          <a:bodyPr/>
          <a:lstStyle/>
          <a:p>
            <a:r>
              <a:rPr lang="fr-FR" sz="2800" b="1" dirty="0">
                <a:solidFill>
                  <a:schemeClr val="accent2"/>
                </a:solidFill>
                <a:cs typeface="Arial" charset="0"/>
              </a:rPr>
              <a:t>Les différentes composantes des systèmes de</a:t>
            </a:r>
            <a:br>
              <a:rPr lang="fr-FR" sz="2800" b="1" dirty="0">
                <a:solidFill>
                  <a:schemeClr val="accent2"/>
                </a:solidFill>
                <a:cs typeface="Arial" charset="0"/>
              </a:rPr>
            </a:br>
            <a:r>
              <a:rPr lang="fr-FR" sz="2800" b="1" dirty="0">
                <a:solidFill>
                  <a:schemeClr val="accent2"/>
                </a:solidFill>
                <a:cs typeface="Arial" charset="0"/>
              </a:rPr>
              <a:t>de protection sociale doivent interagir vertueusement</a:t>
            </a:r>
            <a:br>
              <a:rPr lang="fr-FR" sz="2800" b="1" dirty="0">
                <a:solidFill>
                  <a:schemeClr val="accent2"/>
                </a:solidFill>
                <a:cs typeface="Arial" charset="0"/>
              </a:rPr>
            </a:br>
            <a:br>
              <a:rPr lang="fr-FR" sz="2800" b="1" dirty="0">
                <a:solidFill>
                  <a:schemeClr val="accent2"/>
                </a:solidFill>
                <a:cs typeface="Arial" charset="0"/>
              </a:rPr>
            </a:br>
            <a:endParaRPr lang="es-CL" sz="2800" b="1" dirty="0">
              <a:solidFill>
                <a:schemeClr val="accent2"/>
              </a:solidFill>
              <a:cs typeface="Arial" charset="0"/>
            </a:endParaRPr>
          </a:p>
        </p:txBody>
      </p:sp>
      <p:sp>
        <p:nvSpPr>
          <p:cNvPr id="21" name="TextBox 20"/>
          <p:cNvSpPr txBox="1"/>
          <p:nvPr/>
        </p:nvSpPr>
        <p:spPr>
          <a:xfrm>
            <a:off x="0" y="5822614"/>
            <a:ext cx="9144000" cy="215444"/>
          </a:xfrm>
          <a:prstGeom prst="rect">
            <a:avLst/>
          </a:prstGeom>
          <a:noFill/>
        </p:spPr>
        <p:txBody>
          <a:bodyPr>
            <a:spAutoFit/>
          </a:bodyPr>
          <a:lstStyle/>
          <a:p>
            <a:pPr marL="171450" indent="-171450" algn="ctr" eaLnBrk="0" hangingPunct="0">
              <a:defRPr/>
            </a:pPr>
            <a:r>
              <a:rPr lang="es-CL" sz="800" b="1" dirty="0" err="1"/>
              <a:t>Source</a:t>
            </a:r>
            <a:r>
              <a:rPr lang="es-CL" sz="800" b="1" dirty="0"/>
              <a:t>: </a:t>
            </a:r>
            <a:r>
              <a:rPr lang="es-CL" sz="800" dirty="0"/>
              <a:t>Cecchini et Martínez, 2011</a:t>
            </a:r>
            <a:endParaRPr lang="en-US" sz="800" dirty="0"/>
          </a:p>
        </p:txBody>
      </p:sp>
      <p:grpSp>
        <p:nvGrpSpPr>
          <p:cNvPr id="2" name="Group 25"/>
          <p:cNvGrpSpPr/>
          <p:nvPr/>
        </p:nvGrpSpPr>
        <p:grpSpPr>
          <a:xfrm>
            <a:off x="395536" y="967008"/>
            <a:ext cx="8392417" cy="4810942"/>
            <a:chOff x="395536" y="903508"/>
            <a:chExt cx="8392417" cy="4810942"/>
          </a:xfrm>
        </p:grpSpPr>
        <p:sp>
          <p:nvSpPr>
            <p:cNvPr id="15" name="AutoShape 7"/>
            <p:cNvSpPr>
              <a:spLocks noChangeArrowheads="1"/>
            </p:cNvSpPr>
            <p:nvPr/>
          </p:nvSpPr>
          <p:spPr bwMode="auto">
            <a:xfrm>
              <a:off x="6246891" y="2194672"/>
              <a:ext cx="2541062" cy="3519778"/>
            </a:xfrm>
            <a:prstGeom prst="roundRect">
              <a:avLst>
                <a:gd name="adj" fmla="val 16667"/>
              </a:avLst>
            </a:prstGeom>
            <a:solidFill>
              <a:srgbClr val="FFFFFF"/>
            </a:solidFill>
            <a:ln w="63500" cmpd="thickThin">
              <a:solidFill>
                <a:srgbClr val="8064A2"/>
              </a:solidFill>
              <a:round/>
              <a:headEnd/>
              <a:tailEnd/>
            </a:ln>
          </p:spPr>
          <p:txBody>
            <a:bodyPr/>
            <a:lstStyle/>
            <a:p>
              <a:pPr algn="ctr"/>
              <a:r>
                <a:rPr lang="es-CL" b="1" dirty="0">
                  <a:cs typeface="Times New Roman" pitchFamily="18" charset="0"/>
                </a:rPr>
                <a:t>REGULATION DU MARCHÉ DU TRAVAIL</a:t>
              </a:r>
            </a:p>
            <a:p>
              <a:r>
                <a:rPr lang="fr-FR" sz="1400" dirty="0">
                  <a:latin typeface="Arial" pitchFamily="34" charset="0"/>
                </a:rPr>
                <a:t>Réglementation et supervision des normes du travail orientées à promouvoir et protéger le travail décent: formalisation des contrats, négociation collective, sécurité au travail, salaires minimums,  éradication du travail des enfants, politiques antidiscriminatoires, etc.</a:t>
              </a:r>
            </a:p>
            <a:p>
              <a:endParaRPr lang="es-CL" sz="1400" dirty="0"/>
            </a:p>
          </p:txBody>
        </p:sp>
        <p:sp>
          <p:nvSpPr>
            <p:cNvPr id="16" name="AutoShape 6"/>
            <p:cNvSpPr>
              <a:spLocks noChangeArrowheads="1"/>
            </p:cNvSpPr>
            <p:nvPr/>
          </p:nvSpPr>
          <p:spPr bwMode="auto">
            <a:xfrm>
              <a:off x="3321213" y="2177440"/>
              <a:ext cx="2695045" cy="3537010"/>
            </a:xfrm>
            <a:prstGeom prst="roundRect">
              <a:avLst>
                <a:gd name="adj" fmla="val 16667"/>
              </a:avLst>
            </a:prstGeom>
            <a:solidFill>
              <a:srgbClr val="FFFFFF"/>
            </a:solidFill>
            <a:ln w="63500" cmpd="thickThin">
              <a:solidFill>
                <a:srgbClr val="9BBB59"/>
              </a:solidFill>
              <a:round/>
              <a:headEnd/>
              <a:tailEnd/>
            </a:ln>
          </p:spPr>
          <p:txBody>
            <a:bodyPr/>
            <a:lstStyle/>
            <a:p>
              <a:pPr algn="ctr"/>
              <a:endParaRPr lang="es-CL" sz="600" b="1" dirty="0">
                <a:cs typeface="Times New Roman" pitchFamily="18" charset="0"/>
              </a:endParaRPr>
            </a:p>
            <a:p>
              <a:pPr algn="ctr"/>
              <a:r>
                <a:rPr lang="es-CL" b="1" dirty="0">
                  <a:cs typeface="Times New Roman" pitchFamily="18" charset="0"/>
                </a:rPr>
                <a:t>CONTRIBUTIVE</a:t>
              </a:r>
            </a:p>
            <a:p>
              <a:pPr algn="ctr"/>
              <a:r>
                <a:rPr lang="en-US" b="1" dirty="0"/>
                <a:t>(SÉCURITÉ)</a:t>
              </a:r>
            </a:p>
            <a:p>
              <a:endParaRPr lang="fr-FR" sz="1400" dirty="0"/>
            </a:p>
            <a:p>
              <a:pPr marL="111125" indent="-111125">
                <a:buFont typeface="Arial" pitchFamily="34" charset="0"/>
                <a:buChar char="•"/>
                <a:defRPr/>
              </a:pPr>
              <a:r>
                <a:rPr lang="fr-FR" sz="1400" dirty="0">
                  <a:latin typeface="Arial" pitchFamily="34" charset="0"/>
                </a:rPr>
                <a:t> Régimes de retraites contributifs (vieillesse, handicap, invalidité)</a:t>
              </a:r>
            </a:p>
            <a:p>
              <a:pPr marL="111125" indent="-111125">
                <a:buFont typeface="Arial" pitchFamily="34" charset="0"/>
                <a:buChar char="•"/>
                <a:defRPr/>
              </a:pPr>
              <a:r>
                <a:rPr lang="fr-FR" sz="1400" dirty="0">
                  <a:latin typeface="Arial" pitchFamily="34" charset="0"/>
                </a:rPr>
                <a:t> Assurance santé </a:t>
              </a:r>
            </a:p>
            <a:p>
              <a:pPr marL="111125" indent="-111125">
                <a:buFont typeface="Arial" pitchFamily="34" charset="0"/>
                <a:buChar char="•"/>
                <a:defRPr/>
              </a:pPr>
              <a:r>
                <a:rPr lang="fr-FR" sz="1400" dirty="0">
                  <a:latin typeface="Arial" pitchFamily="34" charset="0"/>
                </a:rPr>
                <a:t> Assurance-chômage</a:t>
              </a:r>
            </a:p>
            <a:p>
              <a:pPr marL="111125" indent="-111125">
                <a:buFont typeface="Arial" pitchFamily="34" charset="0"/>
                <a:buChar char="•"/>
                <a:defRPr/>
              </a:pPr>
              <a:r>
                <a:rPr lang="fr-FR" sz="1400" dirty="0">
                  <a:latin typeface="Arial" pitchFamily="34" charset="0"/>
                </a:rPr>
                <a:t> Congés (maternité/ paternité, maladie)</a:t>
              </a:r>
            </a:p>
            <a:p>
              <a:pPr>
                <a:buFontTx/>
                <a:buChar char="•"/>
              </a:pPr>
              <a:endParaRPr lang="es-CL" sz="1400" dirty="0"/>
            </a:p>
            <a:p>
              <a:pPr algn="ctr"/>
              <a:endParaRPr lang="es-CL" dirty="0"/>
            </a:p>
          </p:txBody>
        </p:sp>
        <p:sp>
          <p:nvSpPr>
            <p:cNvPr id="17" name="AutoShape 5"/>
            <p:cNvSpPr>
              <a:spLocks noChangeArrowheads="1"/>
            </p:cNvSpPr>
            <p:nvPr/>
          </p:nvSpPr>
          <p:spPr bwMode="auto">
            <a:xfrm>
              <a:off x="395536" y="2150155"/>
              <a:ext cx="2771694" cy="3564295"/>
            </a:xfrm>
            <a:prstGeom prst="roundRect">
              <a:avLst>
                <a:gd name="adj" fmla="val 16667"/>
              </a:avLst>
            </a:prstGeom>
            <a:solidFill>
              <a:srgbClr val="FFFFFF"/>
            </a:solidFill>
            <a:ln w="63500" cmpd="thickThin">
              <a:solidFill>
                <a:srgbClr val="C0504D"/>
              </a:solidFill>
              <a:round/>
              <a:headEnd/>
              <a:tailEnd/>
            </a:ln>
            <a:effectLst/>
          </p:spPr>
          <p:txBody>
            <a:bodyPr/>
            <a:lstStyle/>
            <a:p>
              <a:pPr algn="ctr">
                <a:defRPr/>
              </a:pPr>
              <a:endParaRPr lang="es-CL" sz="600" b="1" dirty="0">
                <a:latin typeface="Arial" pitchFamily="34" charset="0"/>
                <a:ea typeface="Times New Roman" pitchFamily="18" charset="0"/>
                <a:cs typeface="+mn-cs"/>
              </a:endParaRPr>
            </a:p>
            <a:p>
              <a:pPr algn="ctr">
                <a:defRPr/>
              </a:pPr>
              <a:r>
                <a:rPr lang="es-CL" b="1" dirty="0">
                  <a:latin typeface="Arial" pitchFamily="34" charset="0"/>
                  <a:ea typeface="Times New Roman" pitchFamily="18" charset="0"/>
                </a:rPr>
                <a:t>NON CONTRIBUTIVE </a:t>
              </a:r>
            </a:p>
            <a:p>
              <a:pPr algn="ctr">
                <a:defRPr/>
              </a:pPr>
              <a:r>
                <a:rPr lang="en-US" b="1" dirty="0">
                  <a:latin typeface="Arial" pitchFamily="34" charset="0"/>
                </a:rPr>
                <a:t>(ASSISTANCE)</a:t>
              </a:r>
            </a:p>
            <a:p>
              <a:pPr algn="ctr">
                <a:defRPr/>
              </a:pPr>
              <a:endParaRPr lang="es-CL" sz="1400" dirty="0">
                <a:latin typeface="Arial" pitchFamily="34" charset="0"/>
                <a:cs typeface="+mn-cs"/>
              </a:endParaRPr>
            </a:p>
            <a:p>
              <a:pPr marL="111125" indent="-111125">
                <a:buFont typeface="Arial" pitchFamily="34" charset="0"/>
                <a:buChar char="•"/>
                <a:defRPr/>
              </a:pPr>
              <a:r>
                <a:rPr lang="fr-FR" sz="1400" dirty="0">
                  <a:latin typeface="Arial" pitchFamily="34" charset="0"/>
                </a:rPr>
                <a:t>Transferts monétaires ou en espèce, sujets ou non à une coresponsabilité (PTC, pensions sociales ou autres) </a:t>
              </a:r>
              <a:r>
                <a:rPr lang="fr-FR" sz="1400" dirty="0">
                  <a:latin typeface="Arial" pitchFamily="34" charset="0"/>
                  <a:cs typeface="+mn-cs"/>
                </a:rPr>
                <a:t> </a:t>
              </a:r>
            </a:p>
            <a:p>
              <a:pPr marL="111125" indent="-111125">
                <a:buFont typeface="Arial" pitchFamily="34" charset="0"/>
                <a:buChar char="•"/>
                <a:defRPr/>
              </a:pPr>
              <a:r>
                <a:rPr lang="fr-FR" sz="1400" dirty="0">
                  <a:latin typeface="Arial" pitchFamily="34" charset="0"/>
                </a:rPr>
                <a:t>Subvention à la consommation</a:t>
              </a:r>
            </a:p>
            <a:p>
              <a:pPr marL="111125" indent="-111125">
                <a:buFont typeface="Arial" pitchFamily="34" charset="0"/>
                <a:buChar char="•"/>
                <a:defRPr/>
              </a:pPr>
              <a:r>
                <a:rPr lang="fr-FR" sz="1400" dirty="0">
                  <a:latin typeface="Arial" pitchFamily="34" charset="0"/>
                </a:rPr>
                <a:t>Emplois d’urgence</a:t>
              </a:r>
            </a:p>
            <a:p>
              <a:pPr marL="111125" indent="-111125">
                <a:buFont typeface="Arial" pitchFamily="34" charset="0"/>
                <a:buChar char="•"/>
                <a:defRPr/>
              </a:pPr>
              <a:r>
                <a:rPr lang="fr-FR" sz="1400" dirty="0">
                  <a:latin typeface="Arial" pitchFamily="34" charset="0"/>
                  <a:cs typeface="+mn-cs"/>
                </a:rPr>
                <a:t>Promotion et a</a:t>
              </a:r>
              <a:r>
                <a:rPr lang="fr-FR" sz="1400" dirty="0">
                  <a:latin typeface="Arial" pitchFamily="34" charset="0"/>
                </a:rPr>
                <a:t>ccès aux services sociaux existants </a:t>
              </a:r>
              <a:r>
                <a:rPr lang="fr-FR" sz="1400" dirty="0">
                  <a:latin typeface="Arial" pitchFamily="34" charset="0"/>
                  <a:cs typeface="+mn-cs"/>
                </a:rPr>
                <a:t>(</a:t>
              </a:r>
              <a:r>
                <a:rPr lang="fr-FR" sz="1400" dirty="0">
                  <a:solidFill>
                    <a:srgbClr val="000000"/>
                  </a:solidFill>
                  <a:latin typeface="Arial" panose="020B0604020202020204" pitchFamily="34" charset="0"/>
                </a:rPr>
                <a:t>bourses d</a:t>
              </a:r>
              <a:r>
                <a:rPr lang="fr-FR" sz="1400" dirty="0">
                  <a:solidFill>
                    <a:srgbClr val="0C0C0C"/>
                  </a:solidFill>
                  <a:latin typeface="Arial" panose="020B0604020202020204" pitchFamily="34" charset="0"/>
                </a:rPr>
                <a:t>'étude)</a:t>
              </a:r>
              <a:endParaRPr lang="fr-FR" sz="1400" dirty="0">
                <a:latin typeface="Arial" pitchFamily="34" charset="0"/>
                <a:cs typeface="+mn-cs"/>
              </a:endParaRPr>
            </a:p>
            <a:p>
              <a:pPr algn="ctr">
                <a:defRPr/>
              </a:pPr>
              <a:endParaRPr lang="es-CL" sz="1200" dirty="0">
                <a:latin typeface="Arial" pitchFamily="34" charset="0"/>
                <a:cs typeface="+mn-cs"/>
              </a:endParaRPr>
            </a:p>
          </p:txBody>
        </p:sp>
        <p:grpSp>
          <p:nvGrpSpPr>
            <p:cNvPr id="3" name="Group 24"/>
            <p:cNvGrpSpPr/>
            <p:nvPr/>
          </p:nvGrpSpPr>
          <p:grpSpPr>
            <a:xfrm>
              <a:off x="1704050" y="1572858"/>
              <a:ext cx="6006022" cy="539959"/>
              <a:chOff x="1704050" y="1228206"/>
              <a:chExt cx="6006022" cy="884612"/>
            </a:xfrm>
          </p:grpSpPr>
          <p:sp>
            <p:nvSpPr>
              <p:cNvPr id="18" name="Line 4"/>
              <p:cNvSpPr>
                <a:spLocks noChangeShapeType="1"/>
              </p:cNvSpPr>
              <p:nvPr/>
            </p:nvSpPr>
            <p:spPr bwMode="auto">
              <a:xfrm flipH="1">
                <a:off x="1704050" y="1572859"/>
                <a:ext cx="0" cy="521289"/>
              </a:xfrm>
              <a:prstGeom prst="line">
                <a:avLst/>
              </a:prstGeom>
              <a:noFill/>
              <a:ln w="19050">
                <a:solidFill>
                  <a:srgbClr val="000000"/>
                </a:solidFill>
                <a:round/>
                <a:headEnd/>
                <a:tailEnd type="triangle" w="med" len="med"/>
              </a:ln>
            </p:spPr>
            <p:txBody>
              <a:bodyPr/>
              <a:lstStyle/>
              <a:p>
                <a:endParaRPr lang="en-US"/>
              </a:p>
            </p:txBody>
          </p:sp>
          <p:sp>
            <p:nvSpPr>
              <p:cNvPr id="19" name="Line 3"/>
              <p:cNvSpPr>
                <a:spLocks noChangeShapeType="1"/>
              </p:cNvSpPr>
              <p:nvPr/>
            </p:nvSpPr>
            <p:spPr bwMode="auto">
              <a:xfrm flipH="1">
                <a:off x="7710072" y="1572859"/>
                <a:ext cx="0" cy="531341"/>
              </a:xfrm>
              <a:prstGeom prst="line">
                <a:avLst/>
              </a:prstGeom>
              <a:noFill/>
              <a:ln w="19050">
                <a:solidFill>
                  <a:srgbClr val="000000"/>
                </a:solidFill>
                <a:round/>
                <a:headEnd/>
                <a:tailEnd type="triangle" w="med" len="med"/>
              </a:ln>
            </p:spPr>
            <p:txBody>
              <a:bodyPr/>
              <a:lstStyle/>
              <a:p>
                <a:endParaRPr lang="en-US"/>
              </a:p>
            </p:txBody>
          </p:sp>
          <p:sp>
            <p:nvSpPr>
              <p:cNvPr id="20" name="Line 2"/>
              <p:cNvSpPr>
                <a:spLocks noChangeShapeType="1"/>
              </p:cNvSpPr>
              <p:nvPr/>
            </p:nvSpPr>
            <p:spPr bwMode="auto">
              <a:xfrm>
                <a:off x="4630411" y="1228206"/>
                <a:ext cx="0" cy="884612"/>
              </a:xfrm>
              <a:prstGeom prst="line">
                <a:avLst/>
              </a:prstGeom>
              <a:noFill/>
              <a:ln w="19050">
                <a:solidFill>
                  <a:srgbClr val="000000"/>
                </a:solidFill>
                <a:round/>
                <a:headEnd/>
                <a:tailEnd type="triangle" w="med" len="med"/>
              </a:ln>
            </p:spPr>
            <p:txBody>
              <a:bodyPr/>
              <a:lstStyle/>
              <a:p>
                <a:endParaRPr lang="en-US"/>
              </a:p>
            </p:txBody>
          </p:sp>
          <p:cxnSp>
            <p:nvCxnSpPr>
              <p:cNvPr id="13" name="Straight Connector 34"/>
              <p:cNvCxnSpPr>
                <a:cxnSpLocks noChangeShapeType="1"/>
              </p:cNvCxnSpPr>
              <p:nvPr/>
            </p:nvCxnSpPr>
            <p:spPr bwMode="auto">
              <a:xfrm rot="16200000" flipH="1">
                <a:off x="4707089" y="-1414788"/>
                <a:ext cx="0" cy="6005380"/>
              </a:xfrm>
              <a:prstGeom prst="line">
                <a:avLst/>
              </a:prstGeom>
              <a:noFill/>
              <a:ln w="19050" algn="ctr">
                <a:solidFill>
                  <a:schemeClr val="tx1"/>
                </a:solidFill>
                <a:round/>
                <a:headEnd/>
                <a:tailEnd/>
              </a:ln>
            </p:spPr>
          </p:cxnSp>
        </p:grpSp>
        <p:grpSp>
          <p:nvGrpSpPr>
            <p:cNvPr id="4" name="Group 24"/>
            <p:cNvGrpSpPr/>
            <p:nvPr/>
          </p:nvGrpSpPr>
          <p:grpSpPr>
            <a:xfrm>
              <a:off x="2555776" y="3522674"/>
              <a:ext cx="4320480" cy="648072"/>
              <a:chOff x="2555776" y="4437112"/>
              <a:chExt cx="4320480" cy="648072"/>
            </a:xfrm>
          </p:grpSpPr>
          <p:sp>
            <p:nvSpPr>
              <p:cNvPr id="22" name="Left-Right Arrow 21"/>
              <p:cNvSpPr/>
              <p:nvPr/>
            </p:nvSpPr>
            <p:spPr bwMode="auto">
              <a:xfrm>
                <a:off x="2555776" y="4437112"/>
                <a:ext cx="1368152" cy="648072"/>
              </a:xfrm>
              <a:prstGeom prst="leftRightArrow">
                <a:avLst/>
              </a:prstGeom>
              <a:solidFill>
                <a:schemeClr val="accent6">
                  <a:alpha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 pitchFamily="116" charset="-128"/>
                </a:endParaRPr>
              </a:p>
            </p:txBody>
          </p:sp>
          <p:sp>
            <p:nvSpPr>
              <p:cNvPr id="24" name="Left-Right Arrow 23"/>
              <p:cNvSpPr/>
              <p:nvPr/>
            </p:nvSpPr>
            <p:spPr bwMode="auto">
              <a:xfrm>
                <a:off x="5508104" y="4437112"/>
                <a:ext cx="1368152" cy="648072"/>
              </a:xfrm>
              <a:prstGeom prst="leftRightArrow">
                <a:avLst/>
              </a:prstGeom>
              <a:solidFill>
                <a:schemeClr val="accent6">
                  <a:alpha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 pitchFamily="116" charset="-128"/>
                </a:endParaRPr>
              </a:p>
            </p:txBody>
          </p:sp>
        </p:grpSp>
        <p:sp>
          <p:nvSpPr>
            <p:cNvPr id="14" name="Rectangle 8"/>
            <p:cNvSpPr>
              <a:spLocks noChangeArrowheads="1"/>
            </p:cNvSpPr>
            <p:nvPr/>
          </p:nvSpPr>
          <p:spPr bwMode="auto">
            <a:xfrm>
              <a:off x="3071533" y="903508"/>
              <a:ext cx="3079660" cy="691368"/>
            </a:xfrm>
            <a:prstGeom prst="rect">
              <a:avLst/>
            </a:prstGeom>
            <a:solidFill>
              <a:schemeClr val="bg1"/>
            </a:solidFill>
            <a:ln w="63500" cmpd="thickThin">
              <a:solidFill>
                <a:srgbClr val="4BACC6"/>
              </a:solidFill>
              <a:miter lim="800000"/>
              <a:headEnd/>
              <a:tailEnd/>
            </a:ln>
          </p:spPr>
          <p:txBody>
            <a:bodyPr/>
            <a:lstStyle/>
            <a:p>
              <a:pPr algn="ctr">
                <a:lnSpc>
                  <a:spcPct val="150000"/>
                </a:lnSpc>
              </a:pPr>
              <a:r>
                <a:rPr lang="es-CL" sz="2000" b="1" dirty="0">
                  <a:cs typeface="Times New Roman" pitchFamily="18" charset="0"/>
                </a:rPr>
                <a:t>PROTECTION SOCIALE</a:t>
              </a:r>
              <a:endParaRPr lang="es-CL" sz="2000" dirty="0"/>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1450" y="27671"/>
            <a:ext cx="8677275" cy="1081088"/>
          </a:xfrm>
        </p:spPr>
        <p:txBody>
          <a:bodyPr/>
          <a:lstStyle/>
          <a:p>
            <a:pPr eaLnBrk="1" hangingPunct="1"/>
            <a:r>
              <a:rPr lang="fr-FR" sz="2800" b="1" dirty="0">
                <a:solidFill>
                  <a:schemeClr val="accent2"/>
                </a:solidFill>
                <a:cs typeface="Arial" charset="0"/>
              </a:rPr>
              <a:t>La protection sociale a ses fonctions spécifiques et dois dialogues avec l’ensemble de la politique sociale</a:t>
            </a:r>
          </a:p>
        </p:txBody>
      </p:sp>
      <p:grpSp>
        <p:nvGrpSpPr>
          <p:cNvPr id="2" name="Group 19"/>
          <p:cNvGrpSpPr/>
          <p:nvPr/>
        </p:nvGrpSpPr>
        <p:grpSpPr>
          <a:xfrm>
            <a:off x="359447" y="1101996"/>
            <a:ext cx="8605041" cy="4487244"/>
            <a:chOff x="359447" y="1101996"/>
            <a:chExt cx="8605041" cy="4487244"/>
          </a:xfrm>
        </p:grpSpPr>
        <p:sp>
          <p:nvSpPr>
            <p:cNvPr id="15367" name="AutoShape 5"/>
            <p:cNvSpPr>
              <a:spLocks noChangeAspect="1" noChangeArrowheads="1"/>
            </p:cNvSpPr>
            <p:nvPr/>
          </p:nvSpPr>
          <p:spPr bwMode="auto">
            <a:xfrm>
              <a:off x="359447" y="1101996"/>
              <a:ext cx="8605041" cy="4487244"/>
            </a:xfrm>
            <a:prstGeom prst="rect">
              <a:avLst/>
            </a:prstGeom>
            <a:noFill/>
            <a:ln w="9525">
              <a:solidFill>
                <a:srgbClr val="938953"/>
              </a:solidFill>
              <a:miter lim="800000"/>
              <a:headEnd/>
              <a:tailEnd/>
            </a:ln>
          </p:spPr>
          <p:txBody>
            <a:bodyPr/>
            <a:lstStyle/>
            <a:p>
              <a:pPr algn="ctr"/>
              <a:endParaRPr lang="es-CL"/>
            </a:p>
          </p:txBody>
        </p:sp>
        <p:sp>
          <p:nvSpPr>
            <p:cNvPr id="32774" name="Oval 6"/>
            <p:cNvSpPr>
              <a:spLocks noChangeArrowheads="1"/>
            </p:cNvSpPr>
            <p:nvPr/>
          </p:nvSpPr>
          <p:spPr bwMode="auto">
            <a:xfrm>
              <a:off x="5591476" y="1395418"/>
              <a:ext cx="1681130" cy="1443101"/>
            </a:xfrm>
            <a:prstGeom prst="ellipse">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lgn="ctr">
                <a:spcAft>
                  <a:spcPts val="1000"/>
                </a:spcAft>
                <a:defRPr/>
              </a:pPr>
              <a:r>
                <a:rPr lang="fr-FR" sz="1400" b="1" dirty="0">
                  <a:solidFill>
                    <a:srgbClr val="008000"/>
                  </a:solidFill>
                  <a:latin typeface="Arial" pitchFamily="34" charset="0"/>
                </a:rPr>
                <a:t>Politiques de promotion sociale</a:t>
              </a:r>
              <a:endParaRPr lang="fr-FR" sz="1400" dirty="0">
                <a:latin typeface="Arial" pitchFamily="34" charset="0"/>
              </a:endParaRPr>
            </a:p>
          </p:txBody>
        </p:sp>
        <p:sp>
          <p:nvSpPr>
            <p:cNvPr id="32775" name="Oval 7"/>
            <p:cNvSpPr>
              <a:spLocks noChangeArrowheads="1"/>
            </p:cNvSpPr>
            <p:nvPr/>
          </p:nvSpPr>
          <p:spPr bwMode="auto">
            <a:xfrm>
              <a:off x="1960430" y="2611784"/>
              <a:ext cx="1712407" cy="1505342"/>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lgn="ctr">
                <a:spcAft>
                  <a:spcPts val="1000"/>
                </a:spcAft>
                <a:defRPr/>
              </a:pPr>
              <a:endParaRPr lang="es-CL" sz="100" b="1" dirty="0">
                <a:solidFill>
                  <a:srgbClr val="002060"/>
                </a:solidFill>
                <a:latin typeface="Arial" pitchFamily="34" charset="0"/>
                <a:cs typeface="+mn-cs"/>
              </a:endParaRPr>
            </a:p>
            <a:p>
              <a:pPr algn="ctr">
                <a:spcAft>
                  <a:spcPts val="1000"/>
                </a:spcAft>
                <a:defRPr/>
              </a:pPr>
              <a:r>
                <a:rPr lang="fr-FR" sz="1400" b="1" dirty="0">
                  <a:solidFill>
                    <a:srgbClr val="002060"/>
                  </a:solidFill>
                  <a:latin typeface="Arial" pitchFamily="34" charset="0"/>
                </a:rPr>
                <a:t>Système de protection sociale</a:t>
              </a:r>
              <a:endParaRPr lang="fr-FR" sz="3600" dirty="0">
                <a:latin typeface="Arial" pitchFamily="34" charset="0"/>
              </a:endParaRPr>
            </a:p>
          </p:txBody>
        </p:sp>
        <p:sp>
          <p:nvSpPr>
            <p:cNvPr id="15370" name="Line 8"/>
            <p:cNvSpPr>
              <a:spLocks noChangeShapeType="1"/>
            </p:cNvSpPr>
            <p:nvPr/>
          </p:nvSpPr>
          <p:spPr bwMode="auto">
            <a:xfrm flipV="1">
              <a:off x="3833131" y="2373490"/>
              <a:ext cx="1583390" cy="640193"/>
            </a:xfrm>
            <a:prstGeom prst="line">
              <a:avLst/>
            </a:prstGeom>
            <a:noFill/>
            <a:ln w="9525">
              <a:solidFill>
                <a:srgbClr val="0000FF"/>
              </a:solidFill>
              <a:round/>
              <a:headEnd/>
              <a:tailEnd type="triangle" w="med" len="med"/>
            </a:ln>
          </p:spPr>
          <p:txBody>
            <a:bodyPr/>
            <a:lstStyle/>
            <a:p>
              <a:endParaRPr lang="en-US"/>
            </a:p>
          </p:txBody>
        </p:sp>
        <p:sp>
          <p:nvSpPr>
            <p:cNvPr id="15371" name="Rectangle 9"/>
            <p:cNvSpPr>
              <a:spLocks noChangeArrowheads="1"/>
            </p:cNvSpPr>
            <p:nvPr/>
          </p:nvSpPr>
          <p:spPr bwMode="auto">
            <a:xfrm>
              <a:off x="4229956" y="3035911"/>
              <a:ext cx="1583390" cy="836696"/>
            </a:xfrm>
            <a:prstGeom prst="rect">
              <a:avLst/>
            </a:prstGeom>
            <a:solidFill>
              <a:srgbClr val="DBE5F1"/>
            </a:solidFill>
            <a:ln w="31750">
              <a:solidFill>
                <a:srgbClr val="4F81BD"/>
              </a:solidFill>
              <a:miter lim="800000"/>
              <a:headEnd/>
              <a:tailEnd/>
            </a:ln>
          </p:spPr>
          <p:txBody>
            <a:bodyPr/>
            <a:lstStyle/>
            <a:p>
              <a:pPr algn="ctr">
                <a:spcAft>
                  <a:spcPts val="1000"/>
                </a:spcAft>
              </a:pPr>
              <a:r>
                <a:rPr lang="es-CL" sz="1200" b="1" dirty="0">
                  <a:solidFill>
                    <a:srgbClr val="0000FF"/>
                  </a:solidFill>
                </a:rPr>
                <a:t>2. IDENTIFIE LA DEMANDE ET GARANTIE L’ACCÈS</a:t>
              </a:r>
              <a:r>
                <a:rPr lang="es-CL" sz="1200" dirty="0"/>
                <a:t> </a:t>
              </a:r>
              <a:r>
                <a:rPr lang="es-CL" sz="1200" b="1" dirty="0">
                  <a:solidFill>
                    <a:srgbClr val="0000FF"/>
                  </a:solidFill>
                </a:rPr>
                <a:t>(À LA SANTE)</a:t>
              </a:r>
              <a:endParaRPr lang="es-CL" sz="1200" dirty="0"/>
            </a:p>
          </p:txBody>
        </p:sp>
        <p:sp>
          <p:nvSpPr>
            <p:cNvPr id="32778" name="Oval 10"/>
            <p:cNvSpPr>
              <a:spLocks noChangeArrowheads="1"/>
            </p:cNvSpPr>
            <p:nvPr/>
          </p:nvSpPr>
          <p:spPr bwMode="auto">
            <a:xfrm>
              <a:off x="5591476" y="3957078"/>
              <a:ext cx="1681130" cy="1505342"/>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lgn="ctr">
                <a:spcAft>
                  <a:spcPts val="1000"/>
                </a:spcAft>
                <a:defRPr/>
              </a:pPr>
              <a:r>
                <a:rPr lang="fr-FR" sz="1400" b="1" dirty="0">
                  <a:solidFill>
                    <a:srgbClr val="632423"/>
                  </a:solidFill>
                  <a:latin typeface="Arial" pitchFamily="34" charset="0"/>
                </a:rPr>
                <a:t>Politiques sectorielles</a:t>
              </a:r>
              <a:br>
                <a:rPr lang="fr-FR" sz="1400" b="1" dirty="0">
                  <a:solidFill>
                    <a:srgbClr val="632423"/>
                  </a:solidFill>
                  <a:latin typeface="Arial" pitchFamily="34" charset="0"/>
                </a:rPr>
              </a:br>
              <a:r>
                <a:rPr lang="fr-FR" sz="1400" b="1" dirty="0">
                  <a:solidFill>
                    <a:srgbClr val="632423"/>
                  </a:solidFill>
                  <a:latin typeface="Arial" pitchFamily="34" charset="0"/>
                </a:rPr>
                <a:t>(santé, éducation, etc.)</a:t>
              </a:r>
              <a:endParaRPr lang="fr-FR" sz="1400" dirty="0">
                <a:latin typeface="Arial" pitchFamily="34" charset="0"/>
              </a:endParaRPr>
            </a:p>
          </p:txBody>
        </p:sp>
        <p:sp>
          <p:nvSpPr>
            <p:cNvPr id="15373" name="Line 11"/>
            <p:cNvSpPr>
              <a:spLocks noChangeShapeType="1"/>
            </p:cNvSpPr>
            <p:nvPr/>
          </p:nvSpPr>
          <p:spPr bwMode="auto">
            <a:xfrm flipH="1" flipV="1">
              <a:off x="3587803" y="3956188"/>
              <a:ext cx="1743684" cy="824248"/>
            </a:xfrm>
            <a:prstGeom prst="line">
              <a:avLst/>
            </a:prstGeom>
            <a:noFill/>
            <a:ln w="9525">
              <a:solidFill>
                <a:srgbClr val="993300"/>
              </a:solidFill>
              <a:round/>
              <a:headEnd/>
              <a:tailEnd type="triangle" w="med" len="med"/>
            </a:ln>
          </p:spPr>
          <p:txBody>
            <a:bodyPr/>
            <a:lstStyle/>
            <a:p>
              <a:endParaRPr lang="en-US"/>
            </a:p>
          </p:txBody>
        </p:sp>
        <p:sp>
          <p:nvSpPr>
            <p:cNvPr id="15374" name="Line 12"/>
            <p:cNvSpPr>
              <a:spLocks noChangeShapeType="1"/>
            </p:cNvSpPr>
            <p:nvPr/>
          </p:nvSpPr>
          <p:spPr bwMode="auto">
            <a:xfrm>
              <a:off x="3672837" y="3807699"/>
              <a:ext cx="1759322" cy="854479"/>
            </a:xfrm>
            <a:prstGeom prst="line">
              <a:avLst/>
            </a:prstGeom>
            <a:noFill/>
            <a:ln w="9525">
              <a:solidFill>
                <a:srgbClr val="0000FF"/>
              </a:solidFill>
              <a:round/>
              <a:headEnd/>
              <a:tailEnd type="triangle" w="med" len="med"/>
            </a:ln>
          </p:spPr>
          <p:txBody>
            <a:bodyPr/>
            <a:lstStyle/>
            <a:p>
              <a:endParaRPr lang="en-US"/>
            </a:p>
          </p:txBody>
        </p:sp>
        <p:sp>
          <p:nvSpPr>
            <p:cNvPr id="15375" name="Line 13"/>
            <p:cNvSpPr>
              <a:spLocks noChangeShapeType="1"/>
            </p:cNvSpPr>
            <p:nvPr/>
          </p:nvSpPr>
          <p:spPr bwMode="auto">
            <a:xfrm flipH="1">
              <a:off x="3672837" y="2266791"/>
              <a:ext cx="1583390" cy="640193"/>
            </a:xfrm>
            <a:prstGeom prst="line">
              <a:avLst/>
            </a:prstGeom>
            <a:noFill/>
            <a:ln w="9525">
              <a:solidFill>
                <a:srgbClr val="76923C"/>
              </a:solidFill>
              <a:round/>
              <a:headEnd/>
              <a:tailEnd type="triangle" w="med" len="med"/>
            </a:ln>
          </p:spPr>
          <p:txBody>
            <a:bodyPr/>
            <a:lstStyle/>
            <a:p>
              <a:endParaRPr lang="en-US"/>
            </a:p>
          </p:txBody>
        </p:sp>
        <p:sp>
          <p:nvSpPr>
            <p:cNvPr id="15376" name="Rectangle 14"/>
            <p:cNvSpPr>
              <a:spLocks noChangeArrowheads="1"/>
            </p:cNvSpPr>
            <p:nvPr/>
          </p:nvSpPr>
          <p:spPr bwMode="auto">
            <a:xfrm>
              <a:off x="3833131" y="1301167"/>
              <a:ext cx="1583390" cy="800241"/>
            </a:xfrm>
            <a:prstGeom prst="rect">
              <a:avLst/>
            </a:prstGeom>
            <a:solidFill>
              <a:srgbClr val="EAF1DD"/>
            </a:solidFill>
            <a:ln w="31750">
              <a:solidFill>
                <a:srgbClr val="9BBB59"/>
              </a:solidFill>
              <a:miter lim="800000"/>
              <a:headEnd/>
              <a:tailEnd/>
            </a:ln>
          </p:spPr>
          <p:txBody>
            <a:bodyPr/>
            <a:lstStyle/>
            <a:p>
              <a:pPr algn="ctr">
                <a:spcAft>
                  <a:spcPts val="1000"/>
                </a:spcAft>
              </a:pPr>
              <a:r>
                <a:rPr lang="es-CL" sz="1200" b="1" dirty="0">
                  <a:solidFill>
                    <a:srgbClr val="008000"/>
                  </a:solidFill>
                </a:rPr>
                <a:t>RENFORCE LA CAPACITÉ DE RÉPONSE</a:t>
              </a:r>
              <a:endParaRPr lang="es-CL" sz="1200" dirty="0"/>
            </a:p>
          </p:txBody>
        </p:sp>
        <p:sp>
          <p:nvSpPr>
            <p:cNvPr id="15377" name="Rectangle 15"/>
            <p:cNvSpPr>
              <a:spLocks noChangeArrowheads="1"/>
            </p:cNvSpPr>
            <p:nvPr/>
          </p:nvSpPr>
          <p:spPr bwMode="auto">
            <a:xfrm>
              <a:off x="6864053" y="2997678"/>
              <a:ext cx="1583390" cy="874930"/>
            </a:xfrm>
            <a:prstGeom prst="rect">
              <a:avLst/>
            </a:prstGeom>
            <a:solidFill>
              <a:srgbClr val="EAF1DD"/>
            </a:solidFill>
            <a:ln w="31750">
              <a:solidFill>
                <a:srgbClr val="9BBB59"/>
              </a:solidFill>
              <a:miter lim="800000"/>
              <a:headEnd/>
              <a:tailEnd/>
            </a:ln>
          </p:spPr>
          <p:txBody>
            <a:bodyPr/>
            <a:lstStyle/>
            <a:p>
              <a:pPr algn="ctr">
                <a:spcAft>
                  <a:spcPts val="1000"/>
                </a:spcAft>
              </a:pPr>
              <a:r>
                <a:rPr lang="es-ES" sz="1200" b="1" dirty="0">
                  <a:solidFill>
                    <a:srgbClr val="008000"/>
                  </a:solidFill>
                </a:rPr>
                <a:t>RENFORCE ET ENCOURAGE LA FORMATION D’ACTIFS</a:t>
              </a:r>
              <a:endParaRPr lang="es-CL" sz="1200" dirty="0"/>
            </a:p>
          </p:txBody>
        </p:sp>
        <p:sp>
          <p:nvSpPr>
            <p:cNvPr id="15378" name="Rectangle 16"/>
            <p:cNvSpPr>
              <a:spLocks noChangeArrowheads="1"/>
            </p:cNvSpPr>
            <p:nvPr/>
          </p:nvSpPr>
          <p:spPr bwMode="auto">
            <a:xfrm>
              <a:off x="464029" y="2322808"/>
              <a:ext cx="1583390" cy="655308"/>
            </a:xfrm>
            <a:prstGeom prst="rect">
              <a:avLst/>
            </a:prstGeom>
            <a:solidFill>
              <a:srgbClr val="DBE5F1"/>
            </a:solidFill>
            <a:ln w="31750">
              <a:solidFill>
                <a:srgbClr val="4F81BD"/>
              </a:solidFill>
              <a:miter lim="800000"/>
              <a:headEnd/>
              <a:tailEnd/>
            </a:ln>
          </p:spPr>
          <p:txBody>
            <a:bodyPr/>
            <a:lstStyle/>
            <a:p>
              <a:pPr algn="ctr">
                <a:spcAft>
                  <a:spcPts val="1000"/>
                </a:spcAft>
              </a:pPr>
              <a:r>
                <a:rPr lang="es-CL" sz="1200" b="1" dirty="0">
                  <a:solidFill>
                    <a:srgbClr val="0000FF"/>
                  </a:solidFill>
                </a:rPr>
                <a:t>1. PROTÈGE  ET ASSURE UN REVENU</a:t>
              </a:r>
              <a:endParaRPr lang="es-CL" sz="3600" dirty="0"/>
            </a:p>
          </p:txBody>
        </p:sp>
        <p:sp>
          <p:nvSpPr>
            <p:cNvPr id="15379" name="Rectangle 17"/>
            <p:cNvSpPr>
              <a:spLocks noChangeArrowheads="1"/>
            </p:cNvSpPr>
            <p:nvPr/>
          </p:nvSpPr>
          <p:spPr bwMode="auto">
            <a:xfrm>
              <a:off x="451323" y="3872608"/>
              <a:ext cx="1583390" cy="640193"/>
            </a:xfrm>
            <a:prstGeom prst="rect">
              <a:avLst/>
            </a:prstGeom>
            <a:solidFill>
              <a:srgbClr val="DBE5F1"/>
            </a:solidFill>
            <a:ln w="31750">
              <a:solidFill>
                <a:srgbClr val="4F81BD"/>
              </a:solidFill>
              <a:miter lim="800000"/>
              <a:headEnd/>
              <a:tailEnd/>
            </a:ln>
          </p:spPr>
          <p:txBody>
            <a:bodyPr/>
            <a:lstStyle/>
            <a:p>
              <a:pPr algn="ctr">
                <a:spcAft>
                  <a:spcPts val="1000"/>
                </a:spcAft>
              </a:pPr>
              <a:r>
                <a:rPr lang="es-CL" sz="1200" b="1" dirty="0">
                  <a:solidFill>
                    <a:srgbClr val="0000FF"/>
                  </a:solidFill>
                </a:rPr>
                <a:t>3. ENCOURAGE LE TRAVAIL DÉCENT</a:t>
              </a:r>
              <a:endParaRPr lang="es-CL" sz="1200" dirty="0"/>
            </a:p>
          </p:txBody>
        </p:sp>
        <p:cxnSp>
          <p:nvCxnSpPr>
            <p:cNvPr id="15380" name="AutoShape 18"/>
            <p:cNvCxnSpPr>
              <a:cxnSpLocks noChangeShapeType="1"/>
            </p:cNvCxnSpPr>
            <p:nvPr/>
          </p:nvCxnSpPr>
          <p:spPr bwMode="auto">
            <a:xfrm>
              <a:off x="6296182" y="3013683"/>
              <a:ext cx="977" cy="858925"/>
            </a:xfrm>
            <a:prstGeom prst="straightConnector1">
              <a:avLst/>
            </a:prstGeom>
            <a:noFill/>
            <a:ln w="9525">
              <a:solidFill>
                <a:srgbClr val="76923C"/>
              </a:solidFill>
              <a:round/>
              <a:headEnd/>
              <a:tailEnd type="triangle" w="med" len="med"/>
            </a:ln>
          </p:spPr>
        </p:cxnSp>
        <p:cxnSp>
          <p:nvCxnSpPr>
            <p:cNvPr id="15381" name="AutoShape 19"/>
            <p:cNvCxnSpPr>
              <a:cxnSpLocks noChangeShapeType="1"/>
            </p:cNvCxnSpPr>
            <p:nvPr/>
          </p:nvCxnSpPr>
          <p:spPr bwMode="auto">
            <a:xfrm flipV="1">
              <a:off x="6502414" y="3013683"/>
              <a:ext cx="977" cy="794017"/>
            </a:xfrm>
            <a:prstGeom prst="straightConnector1">
              <a:avLst/>
            </a:prstGeom>
            <a:noFill/>
            <a:ln w="9525">
              <a:solidFill>
                <a:srgbClr val="943634"/>
              </a:solidFill>
              <a:round/>
              <a:headEnd/>
              <a:tailEnd type="triangle" w="med" len="med"/>
            </a:ln>
          </p:spPr>
        </p:cxnSp>
      </p:grpSp>
      <p:sp>
        <p:nvSpPr>
          <p:cNvPr id="22" name="TextBox 21"/>
          <p:cNvSpPr txBox="1"/>
          <p:nvPr/>
        </p:nvSpPr>
        <p:spPr>
          <a:xfrm>
            <a:off x="458541" y="5654920"/>
            <a:ext cx="8087996" cy="215444"/>
          </a:xfrm>
          <a:prstGeom prst="rect">
            <a:avLst/>
          </a:prstGeom>
          <a:noFill/>
        </p:spPr>
        <p:txBody>
          <a:bodyPr wrap="square">
            <a:spAutoFit/>
          </a:bodyPr>
          <a:lstStyle/>
          <a:p>
            <a:pPr marL="171450" indent="-171450" eaLnBrk="0" hangingPunct="0">
              <a:defRPr/>
            </a:pPr>
            <a:r>
              <a:rPr lang="es-CL" sz="800" b="1" dirty="0" err="1"/>
              <a:t>Source</a:t>
            </a:r>
            <a:r>
              <a:rPr lang="es-CL" sz="800" b="1" dirty="0"/>
              <a:t>: </a:t>
            </a:r>
            <a:r>
              <a:rPr lang="es-CL" sz="800" dirty="0"/>
              <a:t>Cecchini et  Martínez, 2011</a:t>
            </a:r>
            <a:endParaRPr lang="en-US" sz="800" dirty="0"/>
          </a:p>
        </p:txBody>
      </p:sp>
    </p:spTree>
  </p:cSld>
  <p:clrMapOvr>
    <a:masterClrMapping/>
  </p:clrMapOvr>
  <p:transition/>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7222</TotalTime>
  <Words>2333</Words>
  <Application>Microsoft Office PowerPoint</Application>
  <PresentationFormat>On-screen Show (4:3)</PresentationFormat>
  <Paragraphs>301</Paragraphs>
  <Slides>24</Slides>
  <Notes>24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24</vt:i4>
      </vt:variant>
    </vt:vector>
  </HeadingPairs>
  <TitlesOfParts>
    <vt:vector size="34" baseType="lpstr">
      <vt:lpstr>Arial</vt:lpstr>
      <vt:lpstr>Calibri</vt:lpstr>
      <vt:lpstr>Courier New</vt:lpstr>
      <vt:lpstr>Times New Roman</vt:lpstr>
      <vt:lpstr>3_Custom Design</vt:lpstr>
      <vt:lpstr>Custom Design</vt:lpstr>
      <vt:lpstr>4_Custom Design</vt:lpstr>
      <vt:lpstr>1_Custom Design</vt:lpstr>
      <vt:lpstr>2_Custom Design</vt:lpstr>
      <vt:lpstr>5_Custom Design</vt:lpstr>
      <vt:lpstr>PowerPoint Presentation</vt:lpstr>
      <vt:lpstr>Deux références historiques en matière de sécurité sociale: Otto Von Bismark (1815-1898)</vt:lpstr>
      <vt:lpstr>Deux références historiques en matière de sécurité sociale: William Beveridge (1879-1963) </vt:lpstr>
      <vt:lpstr>Protection sociale en Amérique latine et les Caraïbes: un concept en évolution</vt:lpstr>
      <vt:lpstr>Évolution des politiques sociales et de la protection sociale en Amérique latine et les Caraïbes</vt:lpstr>
      <vt:lpstr> La proposition de la CEPALC pour l’Amérique latine et les Caraïbes: développement social inclusif</vt:lpstr>
      <vt:lpstr>L’Etat joue un rôle fondamental dans l’approvisionnement de protection sociale</vt:lpstr>
      <vt:lpstr>Les différentes composantes des systèmes de de protection sociale doivent interagir vertueusement  </vt:lpstr>
      <vt:lpstr>La protection sociale a ses fonctions spécifiques et dois dialogues avec l’ensemble de la politique sociale</vt:lpstr>
      <vt:lpstr>L’offre intégrale des politiques et des programmes de  protection sociale doit répondre aux demandes et aux besoins de la population</vt:lpstr>
      <vt:lpstr>Intensités possibles de l’intersectorialité dans les politiques publiques de protection sociale</vt:lpstr>
      <vt:lpstr>La construction de systèmes de protection sociale inclusifs est essentielle pour la réalisation des droits  économiques, sociaux et culturels de la population</vt:lpstr>
      <vt:lpstr>La protection sociale doit répondre aux droits, problèmes et risques inhérentes à chaque étape du cycle de vie</vt:lpstr>
      <vt:lpstr>Plutôt que d’adopter un “discours des droits” générique, il est nécessaire de définir la signification et les implications de l’approche des droits dans la protection sociale. </vt:lpstr>
      <vt:lpstr>La pauvreté ne se réfère pas seulement á la condition socioéconomique, mais aussi á l’absence de la titularité des droits</vt:lpstr>
      <vt:lpstr>Pourquoi adopter une approche des droits  dans la protection sociale  </vt:lpstr>
      <vt:lpstr>Mandats juridiques internationaux</vt:lpstr>
      <vt:lpstr>La protection sociale comme un droit en Amérique latine et les Caraïbes</vt:lpstr>
      <vt:lpstr>Approche fondée sur les droits et garanties sociales en Amérique latine et les Caraïbes (2015)  </vt:lpstr>
      <vt:lpstr>Éléments de l’approche des droits à prendre en considération dans les politiques publiques</vt:lpstr>
      <vt:lpstr>De la rhétorique à la pratique(1)</vt:lpstr>
      <vt:lpstr>De la rhétorique à la pratique (2)</vt:lpstr>
      <vt:lpstr>Défis pour l’approche des droits dans la protection sociale </vt:lpstr>
      <vt:lpstr>Facteurs qui favorisent la durabilité et l’efficacité des systèmes de protection sociale inclusifs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Fernanda Villalobos Fauré</dc:creator>
  <cp:lastModifiedBy>Simone Cecchini</cp:lastModifiedBy>
  <cp:revision>762</cp:revision>
  <dcterms:created xsi:type="dcterms:W3CDTF">2012-06-06T16:03:12Z</dcterms:created>
  <dcterms:modified xsi:type="dcterms:W3CDTF">2018-03-05T20:00:45Z</dcterms:modified>
</cp:coreProperties>
</file>